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22"/>
  </p:notesMasterIdLst>
  <p:sldIdLst>
    <p:sldId id="256" r:id="rId2"/>
    <p:sldId id="257" r:id="rId3"/>
    <p:sldId id="260" r:id="rId4"/>
    <p:sldId id="259" r:id="rId5"/>
    <p:sldId id="261" r:id="rId6"/>
    <p:sldId id="262" r:id="rId7"/>
    <p:sldId id="271" r:id="rId8"/>
    <p:sldId id="263" r:id="rId9"/>
    <p:sldId id="297" r:id="rId10"/>
    <p:sldId id="298" r:id="rId11"/>
    <p:sldId id="299" r:id="rId12"/>
    <p:sldId id="300" r:id="rId13"/>
    <p:sldId id="301" r:id="rId14"/>
    <p:sldId id="302" r:id="rId15"/>
    <p:sldId id="303" r:id="rId16"/>
    <p:sldId id="304" r:id="rId17"/>
    <p:sldId id="305" r:id="rId18"/>
    <p:sldId id="306" r:id="rId19"/>
    <p:sldId id="307" r:id="rId20"/>
    <p:sldId id="270"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E6FEF20-7680-3923-E561-7F5BEBABF2DC}" name="Jara Molinos Fernández" initials="JMF" userId="S::jmolinos@freepikco.onmicrosoft.com::819debff-5354-45ae-8453-86143136ddec" providerId="AD"/>
  <p188:author id="{E9C53AC0-F940-C062-B9D5-39D78EA4783E}" name="Manuel León Sánchez" initials="MLS" userId="S::mleon@freepikco.onmicrosoft.com::687f66f5-f43f-41a9-ac21-b6d63107730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8BFF"/>
    <a:srgbClr val="AD9EE3"/>
    <a:srgbClr val="F3BB30"/>
    <a:srgbClr val="BAD6F1"/>
    <a:srgbClr val="B5D0EB"/>
    <a:srgbClr val="ABB2FC"/>
    <a:srgbClr val="E7C9F3"/>
    <a:srgbClr val="CFAFE7"/>
    <a:srgbClr val="B684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FD4A67-DEA2-3516-E614-63C56DC5A15A}" v="1" dt="2024-11-11T06:20:34.868"/>
    <p1510:client id="{7F21437F-6D21-7DE5-48D5-2F743A67604B}" v="12" dt="2024-11-10T16:18:25.60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64" autoAdjust="0"/>
    <p:restoredTop sz="93792" autoAdjust="0"/>
  </p:normalViewPr>
  <p:slideViewPr>
    <p:cSldViewPr snapToGrid="0" showGuides="1">
      <p:cViewPr varScale="1">
        <p:scale>
          <a:sx n="101" d="100"/>
          <a:sy n="101" d="100"/>
        </p:scale>
        <p:origin x="1018" y="77"/>
      </p:cViewPr>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jp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7BF641-E87C-4868-AE4A-7668A05F95D8}" type="datetimeFigureOut">
              <a:rPr lang="es-ES" smtClean="0"/>
              <a:t>13/11/2024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B4F5AA-3CC3-485B-8229-2F3C9DC47067}" type="slidenum">
              <a:rPr lang="es-ES" smtClean="0"/>
              <a:t>‹#›</a:t>
            </a:fld>
            <a:endParaRPr lang="es-ES"/>
          </a:p>
        </p:txBody>
      </p:sp>
    </p:spTree>
    <p:extLst>
      <p:ext uri="{BB962C8B-B14F-4D97-AF65-F5344CB8AC3E}">
        <p14:creationId xmlns:p14="http://schemas.microsoft.com/office/powerpoint/2010/main" val="1164762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E8B4F5AA-3CC3-485B-8229-2F3C9DC47067}" type="slidenum">
              <a:rPr lang="es-ES" smtClean="0"/>
              <a:t>1</a:t>
            </a:fld>
            <a:endParaRPr lang="es-ES" dirty="0"/>
          </a:p>
        </p:txBody>
      </p:sp>
    </p:spTree>
    <p:extLst>
      <p:ext uri="{BB962C8B-B14F-4D97-AF65-F5344CB8AC3E}">
        <p14:creationId xmlns:p14="http://schemas.microsoft.com/office/powerpoint/2010/main" val="35712802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4A8FEC2-FECF-91B5-FF3D-1D5D4AE240DD}"/>
              </a:ext>
            </a:extLst>
          </p:cNvPr>
          <p:cNvSpPr>
            <a:spLocks noGrp="1"/>
          </p:cNvSpPr>
          <p:nvPr>
            <p:ph type="ctrTitle" hasCustomPrompt="1"/>
          </p:nvPr>
        </p:nvSpPr>
        <p:spPr>
          <a:xfrm>
            <a:off x="1668780" y="720241"/>
            <a:ext cx="5806440" cy="2848865"/>
          </a:xfrm>
        </p:spPr>
        <p:txBody>
          <a:bodyPr anchor="b">
            <a:noAutofit/>
          </a:bodyPr>
          <a:lstStyle>
            <a:lvl1pPr algn="ctr">
              <a:defRPr sz="9000">
                <a:latin typeface="Staatliches" pitchFamily="2" charset="0"/>
              </a:defRPr>
            </a:lvl1pPr>
          </a:lstStyle>
          <a:p>
            <a:r>
              <a:rPr lang="en-US" dirty="0"/>
              <a:t>Click to edit Master title style</a:t>
            </a:r>
          </a:p>
        </p:txBody>
      </p:sp>
      <p:sp>
        <p:nvSpPr>
          <p:cNvPr id="17" name="Subtitle 2">
            <a:extLst>
              <a:ext uri="{FF2B5EF4-FFF2-40B4-BE49-F238E27FC236}">
                <a16:creationId xmlns:a16="http://schemas.microsoft.com/office/drawing/2014/main" id="{1D569B72-51DC-BE58-9871-32C9EA8303F6}"/>
              </a:ext>
            </a:extLst>
          </p:cNvPr>
          <p:cNvSpPr>
            <a:spLocks noGrp="1"/>
          </p:cNvSpPr>
          <p:nvPr>
            <p:ph type="subTitle" idx="1" hasCustomPrompt="1"/>
          </p:nvPr>
        </p:nvSpPr>
        <p:spPr>
          <a:xfrm>
            <a:off x="3334355" y="3617490"/>
            <a:ext cx="2475290"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numb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543455"/>
            <a:ext cx="7696200" cy="1307154"/>
          </a:xfrm>
        </p:spPr>
        <p:txBody>
          <a:bodyPr>
            <a:normAutofit/>
          </a:bodyPr>
          <a:lstStyle>
            <a:lvl1pPr algn="ctr">
              <a:defRPr sz="4800"/>
            </a:lvl1pPr>
          </a:lstStyle>
          <a:p>
            <a:r>
              <a:rPr lang="en-US" dirty="0"/>
              <a:t>Click to edit Master title style</a:t>
            </a:r>
          </a:p>
        </p:txBody>
      </p:sp>
      <p:sp>
        <p:nvSpPr>
          <p:cNvPr id="2" name="Text Placeholder 3">
            <a:extLst>
              <a:ext uri="{FF2B5EF4-FFF2-40B4-BE49-F238E27FC236}">
                <a16:creationId xmlns:a16="http://schemas.microsoft.com/office/drawing/2014/main" id="{893BF9AB-B16E-A26A-BFF2-D1279E11B80C}"/>
              </a:ext>
            </a:extLst>
          </p:cNvPr>
          <p:cNvSpPr>
            <a:spLocks noGrp="1"/>
          </p:cNvSpPr>
          <p:nvPr>
            <p:ph type="body" sz="half" idx="2"/>
          </p:nvPr>
        </p:nvSpPr>
        <p:spPr>
          <a:xfrm>
            <a:off x="723900" y="2850609"/>
            <a:ext cx="7696200" cy="495705"/>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2758148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three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3" name="Imagen 2" descr="Patrón de fondo&#10;&#10;Descripción generada automáticamente con confianza baja">
            <a:extLst>
              <a:ext uri="{FF2B5EF4-FFF2-40B4-BE49-F238E27FC236}">
                <a16:creationId xmlns:a16="http://schemas.microsoft.com/office/drawing/2014/main" id="{B690FEAF-33B5-F61C-2DA5-14CA24C6010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397" t="16723" r="2755" b="29165"/>
          <a:stretch/>
        </p:blipFill>
        <p:spPr>
          <a:xfrm flipV="1">
            <a:off x="-219456" y="-146304"/>
            <a:ext cx="2113452" cy="2155212"/>
          </a:xfrm>
          <a:prstGeom prst="rect">
            <a:avLst/>
          </a:prstGeom>
        </p:spPr>
      </p:pic>
      <p:pic>
        <p:nvPicPr>
          <p:cNvPr id="4" name="Imagen 3" descr="Icono&#10;&#10;Descripción generada automáticamente">
            <a:extLst>
              <a:ext uri="{FF2B5EF4-FFF2-40B4-BE49-F238E27FC236}">
                <a16:creationId xmlns:a16="http://schemas.microsoft.com/office/drawing/2014/main" id="{8F0012EA-1473-2683-7104-3B23D54FB9E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4940" t="24065" r="2121" b="30791"/>
          <a:stretch/>
        </p:blipFill>
        <p:spPr>
          <a:xfrm flipV="1">
            <a:off x="-219456" y="-146304"/>
            <a:ext cx="1230203" cy="948406"/>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6EA473EE-1193-80B3-A755-640880912BD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080" t="41356" r="63618" b="19537"/>
          <a:stretch/>
        </p:blipFill>
        <p:spPr>
          <a:xfrm>
            <a:off x="6548876" y="3433034"/>
            <a:ext cx="3090067" cy="1925349"/>
          </a:xfrm>
          <a:prstGeom prst="rect">
            <a:avLst/>
          </a:prstGeom>
        </p:spPr>
      </p:pic>
      <p:pic>
        <p:nvPicPr>
          <p:cNvPr id="12" name="Imagen 11" descr="Icono&#10;&#10;Descripción generada automáticamente">
            <a:extLst>
              <a:ext uri="{FF2B5EF4-FFF2-40B4-BE49-F238E27FC236}">
                <a16:creationId xmlns:a16="http://schemas.microsoft.com/office/drawing/2014/main" id="{9E514C81-7847-D8E9-17C9-261CDCD38CF5}"/>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1741" t="25327" r="75446" b="24553"/>
          <a:stretch/>
        </p:blipFill>
        <p:spPr>
          <a:xfrm>
            <a:off x="8508050" y="4119178"/>
            <a:ext cx="862144" cy="1065409"/>
          </a:xfrm>
          <a:prstGeom prst="rect">
            <a:avLst/>
          </a:prstGeom>
        </p:spPr>
      </p:pic>
      <p:pic>
        <p:nvPicPr>
          <p:cNvPr id="13" name="Imagen 12" descr="Forma&#10;&#10;Descripción generada automáticamente">
            <a:extLst>
              <a:ext uri="{FF2B5EF4-FFF2-40B4-BE49-F238E27FC236}">
                <a16:creationId xmlns:a16="http://schemas.microsoft.com/office/drawing/2014/main" id="{10C80013-7BCA-F5D9-52A6-60A97810332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8508050" y="750134"/>
            <a:ext cx="1097627" cy="544726"/>
          </a:xfrm>
          <a:prstGeom prst="rect">
            <a:avLst/>
          </a:prstGeom>
        </p:spPr>
      </p:pic>
      <p:pic>
        <p:nvPicPr>
          <p:cNvPr id="14" name="Imagen 13" descr="Forma&#10;&#10;Descripción generada automáticamente">
            <a:extLst>
              <a:ext uri="{FF2B5EF4-FFF2-40B4-BE49-F238E27FC236}">
                <a16:creationId xmlns:a16="http://schemas.microsoft.com/office/drawing/2014/main" id="{C38CF12A-4A7A-1C33-EBCC-33B9395258E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1717605" y="3516922"/>
            <a:ext cx="2286955" cy="1134961"/>
          </a:xfrm>
          <a:prstGeom prst="rect">
            <a:avLst/>
          </a:prstGeom>
        </p:spPr>
      </p:pic>
      <p:sp>
        <p:nvSpPr>
          <p:cNvPr id="17" name="Title 1">
            <a:extLst>
              <a:ext uri="{FF2B5EF4-FFF2-40B4-BE49-F238E27FC236}">
                <a16:creationId xmlns:a16="http://schemas.microsoft.com/office/drawing/2014/main" id="{1ECA7D9E-5D15-9EE5-960E-BEA077683BB1}"/>
              </a:ext>
            </a:extLst>
          </p:cNvPr>
          <p:cNvSpPr>
            <a:spLocks noGrp="1"/>
          </p:cNvSpPr>
          <p:nvPr>
            <p:ph type="ctrTitle" hasCustomPrompt="1"/>
          </p:nvPr>
        </p:nvSpPr>
        <p:spPr>
          <a:xfrm>
            <a:off x="3098202" y="552452"/>
            <a:ext cx="294759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8" name="Text Placeholder 2">
            <a:extLst>
              <a:ext uri="{FF2B5EF4-FFF2-40B4-BE49-F238E27FC236}">
                <a16:creationId xmlns:a16="http://schemas.microsoft.com/office/drawing/2014/main" id="{EA845ED0-E9B3-AF6F-F7B1-F10BED631D17}"/>
              </a:ext>
            </a:extLst>
          </p:cNvPr>
          <p:cNvSpPr>
            <a:spLocks noGrp="1"/>
          </p:cNvSpPr>
          <p:nvPr>
            <p:ph type="body" idx="24" hasCustomPrompt="1"/>
          </p:nvPr>
        </p:nvSpPr>
        <p:spPr>
          <a:xfrm>
            <a:off x="1333537"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455BB8BC-EE89-19B8-9A87-B1CEA9F1B0FF}"/>
              </a:ext>
            </a:extLst>
          </p:cNvPr>
          <p:cNvSpPr>
            <a:spLocks noGrp="1"/>
          </p:cNvSpPr>
          <p:nvPr>
            <p:ph type="body" idx="26" hasCustomPrompt="1"/>
          </p:nvPr>
        </p:nvSpPr>
        <p:spPr>
          <a:xfrm>
            <a:off x="1333537"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44248892-F36C-F174-33BB-A8CA25A8615C}"/>
              </a:ext>
            </a:extLst>
          </p:cNvPr>
          <p:cNvSpPr>
            <a:spLocks noGrp="1"/>
          </p:cNvSpPr>
          <p:nvPr>
            <p:ph type="body" idx="27" hasCustomPrompt="1"/>
          </p:nvPr>
        </p:nvSpPr>
        <p:spPr>
          <a:xfrm>
            <a:off x="3583204"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8D05051B-2464-AE17-9811-1EABA02664CC}"/>
              </a:ext>
            </a:extLst>
          </p:cNvPr>
          <p:cNvSpPr>
            <a:spLocks noGrp="1"/>
          </p:cNvSpPr>
          <p:nvPr>
            <p:ph type="body" idx="28" hasCustomPrompt="1"/>
          </p:nvPr>
        </p:nvSpPr>
        <p:spPr>
          <a:xfrm>
            <a:off x="3583204"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EFDA4EC2-74F0-9B6A-E27F-C33012C2CC1A}"/>
              </a:ext>
            </a:extLst>
          </p:cNvPr>
          <p:cNvSpPr>
            <a:spLocks noGrp="1"/>
          </p:cNvSpPr>
          <p:nvPr>
            <p:ph type="body" idx="29" hasCustomPrompt="1"/>
          </p:nvPr>
        </p:nvSpPr>
        <p:spPr>
          <a:xfrm>
            <a:off x="5832871"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6002D09A-99EB-3AFF-1451-1E126091C7CC}"/>
              </a:ext>
            </a:extLst>
          </p:cNvPr>
          <p:cNvSpPr>
            <a:spLocks noGrp="1"/>
          </p:cNvSpPr>
          <p:nvPr>
            <p:ph type="body" idx="30" hasCustomPrompt="1"/>
          </p:nvPr>
        </p:nvSpPr>
        <p:spPr>
          <a:xfrm>
            <a:off x="5832871"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7871301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3"/>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2517 0.04228 L 5.55556E-7 3.7037E-7 " pathEditMode="relative" rAng="0" ptsTypes="AA" p14:bounceEnd="5091">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3500" fill="hold"/>
                                            <p:tgtEl>
                                              <p:spTgt spid="5"/>
                                            </p:tgtEl>
                                            <p:attrNameLst>
                                              <p:attrName>r</p:attrName>
                                            </p:attrNameLst>
                                          </p:cBhvr>
                                        </p:animRot>
                                      </p:childTnLst>
                                    </p:cTn>
                                  </p:par>
                                  <p:par>
                                    <p:cTn id="17" presetID="42" presetClass="path" presetSubtype="0" repeatCount="indefinite" accel="3636" autoRev="1" fill="hold" nodeType="withEffect" p14:presetBounceEnd="5091">
                                      <p:stCondLst>
                                        <p:cond delay="100"/>
                                      </p:stCondLst>
                                      <p:childTnLst>
                                        <p:animMotion origin="layout" path="M -0.01545 0.01204 L -5.55556E-7 -9.87654E-7 " pathEditMode="relative" rAng="0" ptsTypes="AA" p14:bounceEnd="5091">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stCondLst>
                                        <p:cond delay="0"/>
                                      </p:stCondLst>
                                      <p:childTnLst>
                                        <p:animRot by="300000">
                                          <p:cBhvr>
                                            <p:cTn id="12" dur="3500" fill="hold"/>
                                            <p:tgtEl>
                                              <p:spTgt spid="3"/>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2517 0.04228 L 5.55556E-7 3.7037E-7 " pathEditMode="relative" rAng="0" ptsTypes="AA">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stCondLst>
                                        <p:cond delay="0"/>
                                      </p:stCondLst>
                                      <p:childTnLst>
                                        <p:animRot by="300000">
                                          <p:cBhvr>
                                            <p:cTn id="16" dur="3500" fill="hold"/>
                                            <p:tgtEl>
                                              <p:spTgt spid="5"/>
                                            </p:tgtEl>
                                            <p:attrNameLst>
                                              <p:attrName>r</p:attrName>
                                            </p:attrNameLst>
                                          </p:cBhvr>
                                        </p:animRot>
                                      </p:childTnLst>
                                    </p:cTn>
                                  </p:par>
                                  <p:par>
                                    <p:cTn id="17" presetID="42" presetClass="path" presetSubtype="0" repeatCount="indefinite" accel="3636" autoRev="1" fill="hold" nodeType="withEffect">
                                      <p:stCondLst>
                                        <p:cond delay="100"/>
                                      </p:stCondLst>
                                      <p:childTnLst>
                                        <p:animMotion origin="layout" path="M -0.01545 0.01204 L -5.55556E-7 -9.87654E-7 " pathEditMode="relative" rAng="0" ptsTypes="AA">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stCondLst>
                                        <p:cond delay="0"/>
                                      </p:stCondLst>
                                      <p:childTnLst>
                                        <p:animRot by="3000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5001A8A-891E-D2AE-FE4D-AB857A222EB5}"/>
              </a:ext>
            </a:extLst>
          </p:cNvPr>
          <p:cNvSpPr>
            <a:spLocks noGrp="1"/>
          </p:cNvSpPr>
          <p:nvPr>
            <p:ph type="ctrTitle" hasCustomPrompt="1"/>
          </p:nvPr>
        </p:nvSpPr>
        <p:spPr>
          <a:xfrm>
            <a:off x="2776078" y="1741336"/>
            <a:ext cx="3591845" cy="2325085"/>
          </a:xfrm>
        </p:spPr>
        <p:txBody>
          <a:bodyPr anchor="b">
            <a:noAutofit/>
          </a:bodyPr>
          <a:lstStyle>
            <a:lvl1pPr algn="ctr">
              <a:lnSpc>
                <a:spcPct val="80000"/>
              </a:lnSpc>
              <a:defRPr sz="9000">
                <a:latin typeface="Staatliches" pitchFamily="2" charset="0"/>
              </a:defRPr>
            </a:lvl1pPr>
          </a:lstStyle>
          <a:p>
            <a:r>
              <a:rPr lang="en-US" dirty="0"/>
              <a:t>Click to edit Master title style</a:t>
            </a:r>
          </a:p>
        </p:txBody>
      </p:sp>
      <p:sp>
        <p:nvSpPr>
          <p:cNvPr id="11" name="Subtitle 2">
            <a:extLst>
              <a:ext uri="{FF2B5EF4-FFF2-40B4-BE49-F238E27FC236}">
                <a16:creationId xmlns:a16="http://schemas.microsoft.com/office/drawing/2014/main" id="{87D85608-CD86-DB54-886E-5B0C1DCC94D2}"/>
              </a:ext>
            </a:extLst>
          </p:cNvPr>
          <p:cNvSpPr>
            <a:spLocks noGrp="1"/>
          </p:cNvSpPr>
          <p:nvPr>
            <p:ph type="subTitle" idx="1" hasCustomPrompt="1"/>
          </p:nvPr>
        </p:nvSpPr>
        <p:spPr>
          <a:xfrm>
            <a:off x="3335468" y="3942677"/>
            <a:ext cx="2473065"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hasCustomPrompt="1"/>
          </p:nvPr>
        </p:nvSpPr>
        <p:spPr>
          <a:xfrm>
            <a:off x="3016973" y="916611"/>
            <a:ext cx="3110054" cy="615714"/>
          </a:xfrm>
        </p:spPr>
        <p:txBody>
          <a:bodyPr anchor="ctr">
            <a:noAutofit/>
          </a:bodyPr>
          <a:lstStyle>
            <a:lvl1pPr marL="0" indent="0" algn="ctr">
              <a:buNone/>
              <a:defRPr sz="50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bod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1268819" y="2169042"/>
            <a:ext cx="6606362" cy="2422008"/>
          </a:xfrm>
        </p:spPr>
        <p:txBody>
          <a:bodyPr>
            <a:no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5" name="Title 1">
            <a:extLst>
              <a:ext uri="{FF2B5EF4-FFF2-40B4-BE49-F238E27FC236}">
                <a16:creationId xmlns:a16="http://schemas.microsoft.com/office/drawing/2014/main" id="{3AB21134-96A1-CABC-DEB1-978023910167}"/>
              </a:ext>
            </a:extLst>
          </p:cNvPr>
          <p:cNvSpPr>
            <a:spLocks noGrp="1"/>
          </p:cNvSpPr>
          <p:nvPr>
            <p:ph type="ctrTitle" hasCustomPrompt="1"/>
          </p:nvPr>
        </p:nvSpPr>
        <p:spPr>
          <a:xfrm>
            <a:off x="2516372" y="552452"/>
            <a:ext cx="411125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21" name="Imagen 20" descr="Icono&#10;&#10;Descripción generada automáticamente">
            <a:extLst>
              <a:ext uri="{FF2B5EF4-FFF2-40B4-BE49-F238E27FC236}">
                <a16:creationId xmlns:a16="http://schemas.microsoft.com/office/drawing/2014/main" id="{3C7939A1-0E92-74B6-5DFE-69AB56B1719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645" t="24064" r="2121" b="27803"/>
          <a:stretch/>
        </p:blipFill>
        <p:spPr>
          <a:xfrm flipH="1" flipV="1">
            <a:off x="7475359" y="-228601"/>
            <a:ext cx="1851519" cy="1657995"/>
          </a:xfrm>
          <a:prstGeom prst="rect">
            <a:avLst/>
          </a:prstGeom>
        </p:spPr>
      </p:pic>
      <p:pic>
        <p:nvPicPr>
          <p:cNvPr id="2" name="Imagen 1" descr="Forma&#10;&#10;Descripción generada automáticamente">
            <a:extLst>
              <a:ext uri="{FF2B5EF4-FFF2-40B4-BE49-F238E27FC236}">
                <a16:creationId xmlns:a16="http://schemas.microsoft.com/office/drawing/2014/main" id="{48A88EED-AAAA-00FF-48A0-D45831195A1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337" t="11190" r="6996" b="12346"/>
          <a:stretch/>
        </p:blipFill>
        <p:spPr>
          <a:xfrm flipH="1">
            <a:off x="-913013" y="679493"/>
            <a:ext cx="2286955" cy="1134961"/>
          </a:xfrm>
          <a:prstGeom prst="rect">
            <a:avLst/>
          </a:prstGeom>
        </p:spPr>
      </p:pic>
      <p:pic>
        <p:nvPicPr>
          <p:cNvPr id="5" name="Imagen 4" descr="Patrón de fondo&#10;&#10;Descripción generada automáticamente con confianza baja">
            <a:extLst>
              <a:ext uri="{FF2B5EF4-FFF2-40B4-BE49-F238E27FC236}">
                <a16:creationId xmlns:a16="http://schemas.microsoft.com/office/drawing/2014/main" id="{A5FB7142-D816-1946-DC3C-197B447D1A3A}"/>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9407" t="37085" r="2754" b="15750"/>
          <a:stretch/>
        </p:blipFill>
        <p:spPr>
          <a:xfrm flipH="1" flipV="1">
            <a:off x="8416774" y="-91441"/>
            <a:ext cx="910105" cy="867295"/>
          </a:xfrm>
          <a:prstGeom prst="rect">
            <a:avLst/>
          </a:prstGeom>
        </p:spPr>
      </p:pic>
      <p:pic>
        <p:nvPicPr>
          <p:cNvPr id="7" name="Imagen 6" descr="Icono&#10;&#10;Descripción generada automáticamente">
            <a:extLst>
              <a:ext uri="{FF2B5EF4-FFF2-40B4-BE49-F238E27FC236}">
                <a16:creationId xmlns:a16="http://schemas.microsoft.com/office/drawing/2014/main" id="{AE5A8C9C-274D-AFF7-7E9F-EC21A56F258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7231" t="26660" r="-1628" b="28084"/>
          <a:stretch/>
        </p:blipFill>
        <p:spPr>
          <a:xfrm>
            <a:off x="-265176" y="4334468"/>
            <a:ext cx="2031631" cy="950763"/>
          </a:xfrm>
          <a:prstGeom prst="rect">
            <a:avLst/>
          </a:prstGeom>
        </p:spPr>
      </p:pic>
      <p:sp>
        <p:nvSpPr>
          <p:cNvPr id="16" name="Title 1">
            <a:extLst>
              <a:ext uri="{FF2B5EF4-FFF2-40B4-BE49-F238E27FC236}">
                <a16:creationId xmlns:a16="http://schemas.microsoft.com/office/drawing/2014/main" id="{5BD6EBA5-A69D-AA95-B0EF-CB2A280E091E}"/>
              </a:ext>
            </a:extLst>
          </p:cNvPr>
          <p:cNvSpPr>
            <a:spLocks noGrp="1"/>
          </p:cNvSpPr>
          <p:nvPr userDrawn="1">
            <p:ph type="ctrTitle" hasCustomPrompt="1"/>
          </p:nvPr>
        </p:nvSpPr>
        <p:spPr>
          <a:xfrm>
            <a:off x="2736273" y="552452"/>
            <a:ext cx="3671454"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7" name="Text Placeholder 2">
            <a:extLst>
              <a:ext uri="{FF2B5EF4-FFF2-40B4-BE49-F238E27FC236}">
                <a16:creationId xmlns:a16="http://schemas.microsoft.com/office/drawing/2014/main" id="{8FDD306B-4B15-65F7-AA39-8D3BC6EA0A8E}"/>
              </a:ext>
            </a:extLst>
          </p:cNvPr>
          <p:cNvSpPr>
            <a:spLocks noGrp="1"/>
          </p:cNvSpPr>
          <p:nvPr userDrawn="1">
            <p:ph type="body" idx="24" hasCustomPrompt="1"/>
          </p:nvPr>
        </p:nvSpPr>
        <p:spPr>
          <a:xfrm>
            <a:off x="1547842"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E2643C61-59B4-A58F-A228-D9F7D6EB82E9}"/>
              </a:ext>
            </a:extLst>
          </p:cNvPr>
          <p:cNvSpPr>
            <a:spLocks noGrp="1"/>
          </p:cNvSpPr>
          <p:nvPr userDrawn="1">
            <p:ph type="body" idx="26" hasCustomPrompt="1"/>
          </p:nvPr>
        </p:nvSpPr>
        <p:spPr>
          <a:xfrm>
            <a:off x="1547842"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593377C4-7D1C-7B6A-FAC4-B70137765F5B}"/>
              </a:ext>
            </a:extLst>
          </p:cNvPr>
          <p:cNvSpPr>
            <a:spLocks noGrp="1"/>
          </p:cNvSpPr>
          <p:nvPr userDrawn="1">
            <p:ph type="body" idx="27" hasCustomPrompt="1"/>
          </p:nvPr>
        </p:nvSpPr>
        <p:spPr>
          <a:xfrm>
            <a:off x="4887825"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8E4FCE2E-88A9-25FA-BAD7-80A6B75AD5DF}"/>
              </a:ext>
            </a:extLst>
          </p:cNvPr>
          <p:cNvSpPr>
            <a:spLocks noGrp="1"/>
          </p:cNvSpPr>
          <p:nvPr userDrawn="1">
            <p:ph type="body" idx="29" hasCustomPrompt="1"/>
          </p:nvPr>
        </p:nvSpPr>
        <p:spPr>
          <a:xfrm>
            <a:off x="4887825"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14:presetBounceEnd="3500">
                                      <p:stCondLst>
                                        <p:cond delay="0"/>
                                      </p:stCondLst>
                                      <p:childTnLst>
                                        <p:animRot by="300000" p14:bounceEnd="35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21"/>
                                            </p:tgtEl>
                                            <p:attrNameLst>
                                              <p:attrName>r</p:attrName>
                                            </p:attrNameLst>
                                          </p:cBhvr>
                                        </p:animRot>
                                      </p:childTnLst>
                                    </p:cTn>
                                  </p:par>
                                  <p:par>
                                    <p:cTn id="15" presetID="42" presetClass="path" presetSubtype="0" repeatCount="indefinite" accel="3636" autoRev="1" fill="hold" nodeType="withEffect" p14:presetBounceEnd="5091">
                                      <p:stCondLst>
                                        <p:cond delay="100"/>
                                      </p:stCondLst>
                                      <p:childTnLst>
                                        <p:animMotion origin="layout" path="M -0.01545 0.01203 L 1.94444E-6 3.45679E-6 " pathEditMode="relative" rAng="0" ptsTypes="AA" p14:bounceEnd="5091">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stCondLst>
                                        <p:cond delay="0"/>
                                      </p:stCondLst>
                                      <p:childTnLst>
                                        <p:animRot by="3000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stCondLst>
                                        <p:cond delay="0"/>
                                      </p:stCondLst>
                                      <p:childTnLst>
                                        <p:animRot by="300000">
                                          <p:cBhvr>
                                            <p:cTn id="14" dur="3500" fill="hold"/>
                                            <p:tgtEl>
                                              <p:spTgt spid="21"/>
                                            </p:tgtEl>
                                            <p:attrNameLst>
                                              <p:attrName>r</p:attrName>
                                            </p:attrNameLst>
                                          </p:cBhvr>
                                        </p:animRot>
                                      </p:childTnLst>
                                    </p:cTn>
                                  </p:par>
                                  <p:par>
                                    <p:cTn id="15" presetID="42" presetClass="path" presetSubtype="0" repeatCount="indefinite" accel="3636" autoRev="1" fill="hold" nodeType="withEffect">
                                      <p:stCondLst>
                                        <p:cond delay="100"/>
                                      </p:stCondLst>
                                      <p:childTnLst>
                                        <p:animMotion origin="layout" path="M -0.01545 0.01203 L 1.94444E-6 3.45679E-6 " pathEditMode="relative" rAng="0" ptsTypes="AA">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stCondLst>
                                        <p:cond delay="0"/>
                                      </p:stCondLst>
                                      <p:childTnLst>
                                        <p:animRot by="3000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959601-4BE1-E5E5-A7F9-E129DDA7AEF8}"/>
              </a:ext>
            </a:extLst>
          </p:cNvPr>
          <p:cNvSpPr>
            <a:spLocks noGrp="1"/>
          </p:cNvSpPr>
          <p:nvPr>
            <p:ph type="ctrTitle" hasCustomPrompt="1"/>
          </p:nvPr>
        </p:nvSpPr>
        <p:spPr>
          <a:xfrm>
            <a:off x="2721685" y="552451"/>
            <a:ext cx="3700630"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column tex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68F7DF3-02F3-41BF-A060-159BA21B5D03}"/>
              </a:ext>
            </a:extLst>
          </p:cNvPr>
          <p:cNvSpPr>
            <a:spLocks noGrp="1"/>
          </p:cNvSpPr>
          <p:nvPr>
            <p:ph sz="half" idx="2" hasCustomPrompt="1"/>
          </p:nvPr>
        </p:nvSpPr>
        <p:spPr>
          <a:xfrm>
            <a:off x="723900" y="2086672"/>
            <a:ext cx="4224183" cy="2270177"/>
          </a:xfrm>
        </p:spPr>
        <p:txBody>
          <a:bodyPr>
            <a:noAutofit/>
          </a:bodyPr>
          <a:lstStyle>
            <a:lvl1pPr marL="0" indent="0">
              <a:buNone/>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a:extLst>
              <a:ext uri="{FF2B5EF4-FFF2-40B4-BE49-F238E27FC236}">
                <a16:creationId xmlns:a16="http://schemas.microsoft.com/office/drawing/2014/main" id="{096EF09D-EFA4-B663-E5F4-CF64F187C1A2}"/>
              </a:ext>
            </a:extLst>
          </p:cNvPr>
          <p:cNvSpPr>
            <a:spLocks noGrp="1"/>
          </p:cNvSpPr>
          <p:nvPr>
            <p:ph type="ctrTitle" hasCustomPrompt="1"/>
          </p:nvPr>
        </p:nvSpPr>
        <p:spPr>
          <a:xfrm>
            <a:off x="723899" y="552451"/>
            <a:ext cx="4224183" cy="1158014"/>
          </a:xfrm>
        </p:spPr>
        <p:txBody>
          <a:bodyPr anchor="t">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2">
            <a:extLst>
              <a:ext uri="{FF2B5EF4-FFF2-40B4-BE49-F238E27FC236}">
                <a16:creationId xmlns:a16="http://schemas.microsoft.com/office/drawing/2014/main" id="{E9E8F6C4-D890-F98C-8754-CB0360F01D6D}"/>
              </a:ext>
            </a:extLst>
          </p:cNvPr>
          <p:cNvSpPr>
            <a:spLocks noGrp="1"/>
          </p:cNvSpPr>
          <p:nvPr>
            <p:ph type="pic" sz="quarter" idx="10"/>
          </p:nvPr>
        </p:nvSpPr>
        <p:spPr>
          <a:xfrm>
            <a:off x="5517376" y="2072069"/>
            <a:ext cx="1768556" cy="1753044"/>
          </a:xfrm>
          <a:prstGeom prst="ellipse">
            <a:avLst/>
          </a:prstGeom>
        </p:spPr>
        <p:txBody>
          <a:bodyPr/>
          <a:lstStyle/>
          <a:p>
            <a:endParaRPr lang="es-ES" dirty="0"/>
          </a:p>
        </p:txBody>
      </p:sp>
    </p:spTree>
    <p:extLst>
      <p:ext uri="{BB962C8B-B14F-4D97-AF65-F5344CB8AC3E}">
        <p14:creationId xmlns:p14="http://schemas.microsoft.com/office/powerpoint/2010/main" val="1907460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oin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nd descri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13" name="Imagen 12" descr="Forma&#10;&#10;Descripción generada automáticamente">
            <a:extLst>
              <a:ext uri="{FF2B5EF4-FFF2-40B4-BE49-F238E27FC236}">
                <a16:creationId xmlns:a16="http://schemas.microsoft.com/office/drawing/2014/main" id="{175104E1-FF75-F03A-4E72-E4AD26F7E20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337" t="11190" r="6761" b="12346"/>
          <a:stretch/>
        </p:blipFill>
        <p:spPr>
          <a:xfrm rot="10800000" flipH="1" flipV="1">
            <a:off x="7454375" y="423185"/>
            <a:ext cx="2293129" cy="1134961"/>
          </a:xfrm>
          <a:prstGeom prst="rect">
            <a:avLst/>
          </a:prstGeom>
        </p:spPr>
      </p:pic>
      <p:pic>
        <p:nvPicPr>
          <p:cNvPr id="10" name="Imagen 9" descr="Un dibujo de un animal&#10;&#10;Descripción generada automáticamente con confianza baja">
            <a:extLst>
              <a:ext uri="{FF2B5EF4-FFF2-40B4-BE49-F238E27FC236}">
                <a16:creationId xmlns:a16="http://schemas.microsoft.com/office/drawing/2014/main" id="{F6B481E3-3B9D-3FF3-6616-2306490D9BF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91" t="15216" r="41135" b="20031"/>
          <a:stretch/>
        </p:blipFill>
        <p:spPr>
          <a:xfrm rot="10800000" flipH="1" flipV="1">
            <a:off x="4315968" y="2124636"/>
            <a:ext cx="5065776" cy="3188028"/>
          </a:xfrm>
          <a:prstGeom prst="rect">
            <a:avLst/>
          </a:prstGeom>
        </p:spPr>
      </p:pic>
      <p:sp>
        <p:nvSpPr>
          <p:cNvPr id="6" name="Text Placeholder 3">
            <a:extLst>
              <a:ext uri="{FF2B5EF4-FFF2-40B4-BE49-F238E27FC236}">
                <a16:creationId xmlns:a16="http://schemas.microsoft.com/office/drawing/2014/main" id="{A9051F0E-F8D2-B290-5ECB-737621E7077B}"/>
              </a:ext>
            </a:extLst>
          </p:cNvPr>
          <p:cNvSpPr>
            <a:spLocks noGrp="1"/>
          </p:cNvSpPr>
          <p:nvPr>
            <p:ph type="body" sz="half" idx="2" hasCustomPrompt="1"/>
          </p:nvPr>
        </p:nvSpPr>
        <p:spPr>
          <a:xfrm>
            <a:off x="723901" y="3556751"/>
            <a:ext cx="2919632" cy="845128"/>
          </a:xfrm>
        </p:spPr>
        <p:txBody>
          <a:bodyPr>
            <a:no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8" name="Title 1">
            <a:extLst>
              <a:ext uri="{FF2B5EF4-FFF2-40B4-BE49-F238E27FC236}">
                <a16:creationId xmlns:a16="http://schemas.microsoft.com/office/drawing/2014/main" id="{47BEFE41-2B4A-7DEB-7A96-96946891311F}"/>
              </a:ext>
            </a:extLst>
          </p:cNvPr>
          <p:cNvSpPr>
            <a:spLocks noGrp="1"/>
          </p:cNvSpPr>
          <p:nvPr>
            <p:ph type="ctrTitle" hasCustomPrompt="1"/>
          </p:nvPr>
        </p:nvSpPr>
        <p:spPr>
          <a:xfrm>
            <a:off x="723899" y="800978"/>
            <a:ext cx="3429887" cy="2734785"/>
          </a:xfrm>
        </p:spPr>
        <p:txBody>
          <a:bodyPr anchor="b">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9">
            <a:extLst>
              <a:ext uri="{FF2B5EF4-FFF2-40B4-BE49-F238E27FC236}">
                <a16:creationId xmlns:a16="http://schemas.microsoft.com/office/drawing/2014/main" id="{3AF2FBCA-206D-E060-CA0A-D0D1F42A738B}"/>
              </a:ext>
            </a:extLst>
          </p:cNvPr>
          <p:cNvSpPr>
            <a:spLocks noGrp="1"/>
          </p:cNvSpPr>
          <p:nvPr>
            <p:ph type="pic" sz="quarter" idx="10"/>
          </p:nvPr>
        </p:nvSpPr>
        <p:spPr>
          <a:xfrm rot="185466">
            <a:off x="5181490" y="680791"/>
            <a:ext cx="3001482" cy="3759733"/>
          </a:xfrm>
          <a:prstGeom prst="roundRect">
            <a:avLst>
              <a:gd name="adj" fmla="val 9934"/>
            </a:avLst>
          </a:prstGeom>
        </p:spPr>
      </p:sp>
    </p:spTree>
    <p:extLst>
      <p:ext uri="{BB962C8B-B14F-4D97-AF65-F5344CB8AC3E}">
        <p14:creationId xmlns:p14="http://schemas.microsoft.com/office/powerpoint/2010/main" val="163580011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1.66667E-6 0.00123 L 0.01337 0.03056 " pathEditMode="relative" rAng="0" ptsTypes="AA" p14:bounceEnd="5091">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1.66667E-6 0.00123 L 0.01337 0.03056 " pathEditMode="relative" rAng="0" ptsTypes="AA">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3844151"/>
            <a:ext cx="7696199" cy="746899"/>
          </a:xfrm>
        </p:spPr>
        <p:txBody>
          <a:bodyPr anchor="b">
            <a:noAutofit/>
          </a:bodyPr>
          <a:lstStyle>
            <a:lvl1pPr>
              <a:defRPr sz="35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504375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6" r:id="rId6"/>
    <p:sldLayoutId id="2147483658" r:id="rId7"/>
    <p:sldLayoutId id="2147483671" r:id="rId8"/>
    <p:sldLayoutId id="2147483672" r:id="rId9"/>
    <p:sldLayoutId id="2147483659" r:id="rId10"/>
    <p:sldLayoutId id="2147483670" r:id="rId11"/>
    <p:sldLayoutId id="2147483677" r:id="rId12"/>
  </p:sldLayoutIdLst>
  <p:txStyles>
    <p:title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48">
          <p15:clr>
            <a:srgbClr val="F26B43"/>
          </p15:clr>
        </p15:guide>
        <p15:guide id="2" orient="horz" pos="2892">
          <p15:clr>
            <a:srgbClr val="F26B43"/>
          </p15:clr>
        </p15:guide>
        <p15:guide id="3" pos="456">
          <p15:clr>
            <a:srgbClr val="F26B43"/>
          </p15:clr>
        </p15:guide>
        <p15:guide id="4" pos="5304">
          <p15:clr>
            <a:srgbClr val="F26B43"/>
          </p15:clr>
        </p15:guide>
        <p15:guide id="5" pos="2880">
          <p15:clr>
            <a:srgbClr val="F26B43"/>
          </p15:clr>
        </p15:guide>
        <p15:guide id="6" orient="horz" pos="1620">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5.png"/><Relationship Id="rId14" Type="http://schemas.openxmlformats.org/officeDocument/2006/relationships/image" Target="../media/image12.png"/></Relationships>
</file>

<file path=ppt/slides/_rels/slide1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png"/><Relationship Id="rId7" Type="http://schemas.openxmlformats.org/officeDocument/2006/relationships/image" Target="../media/image28.png"/><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30.png"/></Relationships>
</file>

<file path=ppt/slides/_rels/slide3.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4.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7.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6.png"/><Relationship Id="rId4" Type="http://schemas.openxmlformats.org/officeDocument/2006/relationships/image" Target="../media/image1.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Forma&#10;&#10;Descripción generada automáticamente">
            <a:extLst>
              <a:ext uri="{FF2B5EF4-FFF2-40B4-BE49-F238E27FC236}">
                <a16:creationId xmlns:a16="http://schemas.microsoft.com/office/drawing/2014/main" id="{0616DF4A-2FFF-2C13-7E9C-4F919C3197DA}"/>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94891" y="3405721"/>
            <a:ext cx="2286955" cy="1134961"/>
          </a:xfrm>
          <a:prstGeom prst="rect">
            <a:avLst/>
          </a:prstGeom>
        </p:spPr>
      </p:pic>
      <p:pic>
        <p:nvPicPr>
          <p:cNvPr id="5" name="Imagen 4" descr="Imagen que contiene electrónica, cd, computadora&#10;&#10;Descripción generada automáticamente">
            <a:extLst>
              <a:ext uri="{FF2B5EF4-FFF2-40B4-BE49-F238E27FC236}">
                <a16:creationId xmlns:a16="http://schemas.microsoft.com/office/drawing/2014/main" id="{B33848EC-A231-1995-0AA4-F7B721A2404F}"/>
              </a:ext>
            </a:extLst>
          </p:cNvPr>
          <p:cNvPicPr>
            <a:picLocks noChangeAspect="1"/>
          </p:cNvPicPr>
          <p:nvPr/>
        </p:nvPicPr>
        <p:blipFill rotWithShape="1">
          <a:blip r:embed="rId4">
            <a:extLst>
              <a:ext uri="{28A0092B-C50C-407E-A947-70E740481C1C}">
                <a14:useLocalDpi xmlns:a14="http://schemas.microsoft.com/office/drawing/2010/main" val="0"/>
              </a:ext>
            </a:extLst>
          </a:blip>
          <a:srcRect l="41564" t="-1" r="13066" b="2056"/>
          <a:stretch/>
        </p:blipFill>
        <p:spPr>
          <a:xfrm>
            <a:off x="-403665" y="2125543"/>
            <a:ext cx="2553002" cy="3100153"/>
          </a:xfrm>
          <a:prstGeom prst="rect">
            <a:avLst/>
          </a:prstGeom>
        </p:spPr>
      </p:pic>
      <p:grpSp>
        <p:nvGrpSpPr>
          <p:cNvPr id="27" name="Grupo 26">
            <a:extLst>
              <a:ext uri="{FF2B5EF4-FFF2-40B4-BE49-F238E27FC236}">
                <a16:creationId xmlns:a16="http://schemas.microsoft.com/office/drawing/2014/main" id="{0252CE12-3B36-12AF-BC31-EECE72395B89}"/>
              </a:ext>
            </a:extLst>
          </p:cNvPr>
          <p:cNvGrpSpPr/>
          <p:nvPr/>
        </p:nvGrpSpPr>
        <p:grpSpPr>
          <a:xfrm>
            <a:off x="1394737" y="552451"/>
            <a:ext cx="6221780" cy="3538714"/>
            <a:chOff x="1217515" y="451653"/>
            <a:chExt cx="6576224" cy="3740309"/>
          </a:xfrm>
        </p:grpSpPr>
        <p:sp>
          <p:nvSpPr>
            <p:cNvPr id="12" name="Rectángulo 11">
              <a:extLst>
                <a:ext uri="{FF2B5EF4-FFF2-40B4-BE49-F238E27FC236}">
                  <a16:creationId xmlns:a16="http://schemas.microsoft.com/office/drawing/2014/main" id="{1A55D6E9-C2A1-7AC4-CFE8-517A0B47B1E3}"/>
                </a:ext>
              </a:extLst>
            </p:cNvPr>
            <p:cNvSpPr/>
            <p:nvPr/>
          </p:nvSpPr>
          <p:spPr>
            <a:xfrm>
              <a:off x="7708161" y="2528961"/>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509F50E8-8908-9D49-CF25-75AA9E31E354}"/>
                </a:ext>
              </a:extLst>
            </p:cNvPr>
            <p:cNvSpPr/>
            <p:nvPr/>
          </p:nvSpPr>
          <p:spPr>
            <a:xfrm>
              <a:off x="7092436" y="1245289"/>
              <a:ext cx="108243" cy="1082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D76080A4-25C7-3DBE-F73F-160910291B56}"/>
                </a:ext>
              </a:extLst>
            </p:cNvPr>
            <p:cNvSpPr/>
            <p:nvPr/>
          </p:nvSpPr>
          <p:spPr>
            <a:xfrm>
              <a:off x="6571806" y="4032800"/>
              <a:ext cx="159162" cy="1591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Rectángulo 16">
              <a:extLst>
                <a:ext uri="{FF2B5EF4-FFF2-40B4-BE49-F238E27FC236}">
                  <a16:creationId xmlns:a16="http://schemas.microsoft.com/office/drawing/2014/main" id="{E4D46114-2E67-E3A5-A6FC-59CE6B7A57FD}"/>
                </a:ext>
              </a:extLst>
            </p:cNvPr>
            <p:cNvSpPr/>
            <p:nvPr/>
          </p:nvSpPr>
          <p:spPr>
            <a:xfrm>
              <a:off x="1217515" y="2357327"/>
              <a:ext cx="93867" cy="938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Elipse 23">
              <a:extLst>
                <a:ext uri="{FF2B5EF4-FFF2-40B4-BE49-F238E27FC236}">
                  <a16:creationId xmlns:a16="http://schemas.microsoft.com/office/drawing/2014/main" id="{B4D9B40B-F94C-9D00-0511-4B0E931BD7A2}"/>
                </a:ext>
              </a:extLst>
            </p:cNvPr>
            <p:cNvSpPr/>
            <p:nvPr/>
          </p:nvSpPr>
          <p:spPr>
            <a:xfrm>
              <a:off x="1874240" y="451653"/>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F341BF1A-72C5-837F-B2EA-F87553846C24}"/>
                </a:ext>
              </a:extLst>
            </p:cNvPr>
            <p:cNvSpPr/>
            <p:nvPr/>
          </p:nvSpPr>
          <p:spPr>
            <a:xfrm>
              <a:off x="7460195" y="322021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pic>
        <p:nvPicPr>
          <p:cNvPr id="6" name="Imagen 5" descr="Patrón de fondo&#10;&#10;Descripción generada automáticamente con confianza baja">
            <a:extLst>
              <a:ext uri="{FF2B5EF4-FFF2-40B4-BE49-F238E27FC236}">
                <a16:creationId xmlns:a16="http://schemas.microsoft.com/office/drawing/2014/main" id="{2C9551F7-1CC2-17DA-E795-426C995C9BA4}"/>
              </a:ext>
            </a:extLst>
          </p:cNvPr>
          <p:cNvPicPr>
            <a:picLocks noChangeAspect="1"/>
          </p:cNvPicPr>
          <p:nvPr/>
        </p:nvPicPr>
        <p:blipFill rotWithShape="1">
          <a:blip r:embed="rId5">
            <a:extLst>
              <a:ext uri="{28A0092B-C50C-407E-A947-70E740481C1C}">
                <a14:useLocalDpi xmlns:a14="http://schemas.microsoft.com/office/drawing/2010/main" val="0"/>
              </a:ext>
            </a:extLst>
          </a:blip>
          <a:srcRect l="25460" t="16723" r="2754" b="16297"/>
          <a:stretch/>
        </p:blipFill>
        <p:spPr>
          <a:xfrm>
            <a:off x="-278361" y="3485385"/>
            <a:ext cx="3276213" cy="1719481"/>
          </a:xfrm>
          <a:prstGeom prst="rect">
            <a:avLst/>
          </a:prstGeom>
        </p:spPr>
      </p:pic>
      <p:pic>
        <p:nvPicPr>
          <p:cNvPr id="7" name="Imagen 6" descr="Icono&#10;&#10;Descripción generada automáticamente">
            <a:extLst>
              <a:ext uri="{FF2B5EF4-FFF2-40B4-BE49-F238E27FC236}">
                <a16:creationId xmlns:a16="http://schemas.microsoft.com/office/drawing/2014/main" id="{FBB2D7DD-F93E-8C14-FD55-F8D608F6BC80}"/>
              </a:ext>
            </a:extLst>
          </p:cNvPr>
          <p:cNvPicPr>
            <a:picLocks noChangeAspect="1"/>
          </p:cNvPicPr>
          <p:nvPr/>
        </p:nvPicPr>
        <p:blipFill rotWithShape="1">
          <a:blip r:embed="rId6">
            <a:extLst>
              <a:ext uri="{28A0092B-C50C-407E-A947-70E740481C1C}">
                <a14:useLocalDpi xmlns:a14="http://schemas.microsoft.com/office/drawing/2010/main" val="0"/>
              </a:ext>
            </a:extLst>
          </a:blip>
          <a:srcRect l="43698" t="24065" r="2121" b="29834"/>
          <a:stretch/>
        </p:blipFill>
        <p:spPr>
          <a:xfrm>
            <a:off x="-278360" y="4334470"/>
            <a:ext cx="2023578" cy="968518"/>
          </a:xfrm>
          <a:prstGeom prst="rect">
            <a:avLst/>
          </a:prstGeom>
        </p:spPr>
      </p:pic>
      <p:pic>
        <p:nvPicPr>
          <p:cNvPr id="8" name="Imagen 7" descr="Un dibujo de un animal&#10;&#10;Descripción generada automáticamente con confianza baja">
            <a:extLst>
              <a:ext uri="{FF2B5EF4-FFF2-40B4-BE49-F238E27FC236}">
                <a16:creationId xmlns:a16="http://schemas.microsoft.com/office/drawing/2014/main" id="{36DE4F0E-359C-8659-9F6A-E7FB60FA61C1}"/>
              </a:ext>
            </a:extLst>
          </p:cNvPr>
          <p:cNvPicPr>
            <a:picLocks noChangeAspect="1"/>
          </p:cNvPicPr>
          <p:nvPr/>
        </p:nvPicPr>
        <p:blipFill rotWithShape="1">
          <a:blip r:embed="rId7">
            <a:extLst>
              <a:ext uri="{28A0092B-C50C-407E-A947-70E740481C1C}">
                <a14:useLocalDpi xmlns:a14="http://schemas.microsoft.com/office/drawing/2010/main" val="0"/>
              </a:ext>
            </a:extLst>
          </a:blip>
          <a:srcRect l="1080" t="20768" r="52157" b="16265"/>
          <a:stretch/>
        </p:blipFill>
        <p:spPr>
          <a:xfrm>
            <a:off x="5206869" y="2180523"/>
            <a:ext cx="4093228" cy="3100152"/>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A2D65546-0E04-829A-2C66-1EFA7456FC6E}"/>
              </a:ext>
            </a:extLst>
          </p:cNvPr>
          <p:cNvPicPr>
            <a:picLocks noChangeAspect="1"/>
          </p:cNvPicPr>
          <p:nvPr/>
        </p:nvPicPr>
        <p:blipFill rotWithShape="1">
          <a:blip r:embed="rId8">
            <a:extLst>
              <a:ext uri="{28A0092B-C50C-407E-A947-70E740481C1C}">
                <a14:useLocalDpi xmlns:a14="http://schemas.microsoft.com/office/drawing/2010/main" val="0"/>
              </a:ext>
            </a:extLst>
          </a:blip>
          <a:srcRect l="25743" t="3625" r="32257" b="25757"/>
          <a:stretch/>
        </p:blipFill>
        <p:spPr>
          <a:xfrm>
            <a:off x="7182577" y="3375447"/>
            <a:ext cx="2239784" cy="2118417"/>
          </a:xfrm>
          <a:prstGeom prst="rect">
            <a:avLst/>
          </a:prstGeom>
        </p:spPr>
      </p:pic>
      <p:pic>
        <p:nvPicPr>
          <p:cNvPr id="10" name="Imagen 9" descr="Icono&#10;&#10;Descripción generada automáticamente">
            <a:extLst>
              <a:ext uri="{FF2B5EF4-FFF2-40B4-BE49-F238E27FC236}">
                <a16:creationId xmlns:a16="http://schemas.microsoft.com/office/drawing/2014/main" id="{120EC8C9-E192-543B-41C9-9EE6E8E2567C}"/>
              </a:ext>
            </a:extLst>
          </p:cNvPr>
          <p:cNvPicPr>
            <a:picLocks noChangeAspect="1"/>
          </p:cNvPicPr>
          <p:nvPr/>
        </p:nvPicPr>
        <p:blipFill rotWithShape="1">
          <a:blip r:embed="rId9">
            <a:extLst>
              <a:ext uri="{28A0092B-C50C-407E-A947-70E740481C1C}">
                <a14:useLocalDpi xmlns:a14="http://schemas.microsoft.com/office/drawing/2010/main" val="0"/>
              </a:ext>
            </a:extLst>
          </a:blip>
          <a:srcRect l="1742" t="25327" r="75928" b="24553"/>
          <a:stretch/>
        </p:blipFill>
        <p:spPr>
          <a:xfrm>
            <a:off x="8292693" y="3830850"/>
            <a:ext cx="1129668" cy="1426196"/>
          </a:xfrm>
          <a:prstGeom prst="rect">
            <a:avLst/>
          </a:prstGeom>
        </p:spPr>
      </p:pic>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1556799" y="319145"/>
            <a:ext cx="5806440" cy="2848865"/>
          </a:xfrm>
        </p:spPr>
        <p:txBody>
          <a:bodyPr anchor="b"/>
          <a:lstStyle/>
          <a:p>
            <a:pPr>
              <a:lnSpc>
                <a:spcPct val="80000"/>
              </a:lnSpc>
            </a:pPr>
            <a:r>
              <a:rPr lang="en-US" sz="8800" b="1" dirty="0"/>
              <a:t>Mobile data analysis </a:t>
            </a:r>
            <a:endParaRPr lang="en-US" sz="4000" dirty="0"/>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a:xfrm>
            <a:off x="1393501" y="3219023"/>
            <a:ext cx="5929706" cy="1107884"/>
          </a:xfrm>
        </p:spPr>
        <p:txBody>
          <a:bodyPr>
            <a:noAutofit/>
          </a:bodyPr>
          <a:lstStyle/>
          <a:p>
            <a:pPr lvl="0">
              <a:spcBef>
                <a:spcPts val="0"/>
              </a:spcBef>
            </a:pPr>
            <a:r>
              <a:rPr lang="en-IN" b="1" dirty="0"/>
              <a:t>Group-18</a:t>
            </a:r>
          </a:p>
          <a:p>
            <a:pPr lvl="0">
              <a:spcBef>
                <a:spcPts val="0"/>
              </a:spcBef>
            </a:pPr>
            <a:endParaRPr lang="en-IN" b="1" dirty="0"/>
          </a:p>
          <a:p>
            <a:pPr lvl="0">
              <a:spcBef>
                <a:spcPts val="0"/>
              </a:spcBef>
            </a:pPr>
            <a:r>
              <a:rPr lang="en-IN" dirty="0">
                <a:latin typeface="Times New Roman" panose="02020603050405020304" pitchFamily="18" charset="0"/>
                <a:cs typeface="Times New Roman" panose="02020603050405020304" pitchFamily="18" charset="0"/>
              </a:rPr>
              <a:t>Om Sai </a:t>
            </a:r>
            <a:r>
              <a:rPr lang="en-IN" dirty="0" err="1">
                <a:latin typeface="Times New Roman" panose="02020603050405020304" pitchFamily="18" charset="0"/>
                <a:cs typeface="Times New Roman" panose="02020603050405020304" pitchFamily="18" charset="0"/>
              </a:rPr>
              <a:t>Vasireddy</a:t>
            </a:r>
            <a:r>
              <a:rPr lang="en-IN" dirty="0">
                <a:latin typeface="Times New Roman" panose="02020603050405020304" pitchFamily="18" charset="0"/>
                <a:cs typeface="Times New Roman" panose="02020603050405020304" pitchFamily="18" charset="0"/>
              </a:rPr>
              <a:t> 		AP21110011282</a:t>
            </a:r>
          </a:p>
          <a:p>
            <a:pPr lvl="0">
              <a:spcBef>
                <a:spcPts val="0"/>
              </a:spcBef>
            </a:pPr>
            <a:r>
              <a:rPr lang="en-IN" dirty="0">
                <a:latin typeface="Times New Roman" panose="02020603050405020304" pitchFamily="18" charset="0"/>
                <a:cs typeface="Times New Roman" panose="02020603050405020304" pitchFamily="18" charset="0"/>
              </a:rPr>
              <a:t>Nelli </a:t>
            </a:r>
            <a:r>
              <a:rPr lang="en-IN" dirty="0" err="1">
                <a:latin typeface="Times New Roman" panose="02020603050405020304" pitchFamily="18" charset="0"/>
                <a:cs typeface="Times New Roman" panose="02020603050405020304" pitchFamily="18" charset="0"/>
              </a:rPr>
              <a:t>UmaMaheswar</a:t>
            </a:r>
            <a:r>
              <a:rPr lang="en-IN" dirty="0">
                <a:latin typeface="Times New Roman" panose="02020603050405020304" pitchFamily="18" charset="0"/>
                <a:cs typeface="Times New Roman" panose="02020603050405020304" pitchFamily="18" charset="0"/>
              </a:rPr>
              <a:t> Reddy           AP21110011305</a:t>
            </a:r>
          </a:p>
          <a:p>
            <a:pPr lvl="0">
              <a:spcBef>
                <a:spcPts val="0"/>
              </a:spcBef>
            </a:pPr>
            <a:r>
              <a:rPr lang="en-IN" dirty="0">
                <a:latin typeface="Times New Roman" panose="02020603050405020304" pitchFamily="18" charset="0"/>
                <a:cs typeface="Times New Roman" panose="02020603050405020304" pitchFamily="18" charset="0"/>
              </a:rPr>
              <a:t>Vikram Muchumarri                       AP21110011337</a:t>
            </a:r>
          </a:p>
          <a:p>
            <a:endParaRPr lang="en-US" dirty="0"/>
          </a:p>
        </p:txBody>
      </p:sp>
      <p:pic>
        <p:nvPicPr>
          <p:cNvPr id="15" name="Imagen 14" descr="Forma&#10;&#10;Descripción generada automáticamente">
            <a:extLst>
              <a:ext uri="{FF2B5EF4-FFF2-40B4-BE49-F238E27FC236}">
                <a16:creationId xmlns:a16="http://schemas.microsoft.com/office/drawing/2014/main" id="{2E0AF15B-946B-E61F-27E1-33F2B2A38248}"/>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202470" y="1179535"/>
            <a:ext cx="1097627" cy="544726"/>
          </a:xfrm>
          <a:prstGeom prst="rect">
            <a:avLst/>
          </a:prstGeom>
        </p:spPr>
      </p:pic>
      <p:pic>
        <p:nvPicPr>
          <p:cNvPr id="19" name="Imagen 18" descr="Logotipo&#10;&#10;Descripción generada automáticamente">
            <a:extLst>
              <a:ext uri="{FF2B5EF4-FFF2-40B4-BE49-F238E27FC236}">
                <a16:creationId xmlns:a16="http://schemas.microsoft.com/office/drawing/2014/main" id="{A6C64AD8-0DB0-2832-F1C1-35805C11EF38}"/>
              </a:ext>
            </a:extLst>
          </p:cNvPr>
          <p:cNvPicPr>
            <a:picLocks noChangeAspect="1"/>
          </p:cNvPicPr>
          <p:nvPr/>
        </p:nvPicPr>
        <p:blipFill rotWithShape="1">
          <a:blip r:embed="rId10">
            <a:extLst>
              <a:ext uri="{28A0092B-C50C-407E-A947-70E740481C1C}">
                <a14:useLocalDpi xmlns:a14="http://schemas.microsoft.com/office/drawing/2010/main" val="0"/>
              </a:ext>
            </a:extLst>
          </a:blip>
          <a:srcRect l="28151" t="7067" r="23582" b="7841"/>
          <a:stretch/>
        </p:blipFill>
        <p:spPr>
          <a:xfrm>
            <a:off x="-1262910" y="-1437473"/>
            <a:ext cx="2759858" cy="2736884"/>
          </a:xfrm>
          <a:prstGeom prst="rect">
            <a:avLst/>
          </a:prstGeom>
        </p:spPr>
      </p:pic>
      <p:pic>
        <p:nvPicPr>
          <p:cNvPr id="21" name="Imagen 20" descr="Imagen que contiene Forma&#10;&#10;Descripción generada automáticamente">
            <a:extLst>
              <a:ext uri="{FF2B5EF4-FFF2-40B4-BE49-F238E27FC236}">
                <a16:creationId xmlns:a16="http://schemas.microsoft.com/office/drawing/2014/main" id="{632DD628-04C5-CA87-E1EE-559AE69DA893}"/>
              </a:ext>
            </a:extLst>
          </p:cNvPr>
          <p:cNvPicPr>
            <a:picLocks noChangeAspect="1"/>
          </p:cNvPicPr>
          <p:nvPr/>
        </p:nvPicPr>
        <p:blipFill rotWithShape="1">
          <a:blip r:embed="rId11">
            <a:extLst>
              <a:ext uri="{28A0092B-C50C-407E-A947-70E740481C1C}">
                <a14:useLocalDpi xmlns:a14="http://schemas.microsoft.com/office/drawing/2010/main" val="0"/>
              </a:ext>
            </a:extLst>
          </a:blip>
          <a:srcRect l="26800" t="4583" r="22933" b="6607"/>
          <a:stretch/>
        </p:blipFill>
        <p:spPr>
          <a:xfrm>
            <a:off x="6651387" y="-1303255"/>
            <a:ext cx="1835802" cy="1824428"/>
          </a:xfrm>
          <a:prstGeom prst="rect">
            <a:avLst/>
          </a:prstGeom>
        </p:spPr>
      </p:pic>
      <p:pic>
        <p:nvPicPr>
          <p:cNvPr id="23" name="Imagen 22" descr="Imagen que contiene luz, lámpara&#10;&#10;Descripción generada automáticamente">
            <a:extLst>
              <a:ext uri="{FF2B5EF4-FFF2-40B4-BE49-F238E27FC236}">
                <a16:creationId xmlns:a16="http://schemas.microsoft.com/office/drawing/2014/main" id="{DD46D984-9223-3367-6904-B3BCA1FAFDC4}"/>
              </a:ext>
            </a:extLst>
          </p:cNvPr>
          <p:cNvPicPr>
            <a:picLocks noChangeAspect="1"/>
          </p:cNvPicPr>
          <p:nvPr/>
        </p:nvPicPr>
        <p:blipFill rotWithShape="1">
          <a:blip r:embed="rId12">
            <a:extLst>
              <a:ext uri="{28A0092B-C50C-407E-A947-70E740481C1C}">
                <a14:useLocalDpi xmlns:a14="http://schemas.microsoft.com/office/drawing/2010/main" val="0"/>
              </a:ext>
            </a:extLst>
          </a:blip>
          <a:srcRect l="24850" t="6158" r="23333" b="5607"/>
          <a:stretch/>
        </p:blipFill>
        <p:spPr>
          <a:xfrm>
            <a:off x="671495" y="1353532"/>
            <a:ext cx="471505" cy="451627"/>
          </a:xfrm>
          <a:prstGeom prst="rect">
            <a:avLst/>
          </a:prstGeom>
        </p:spPr>
      </p:pic>
      <p:pic>
        <p:nvPicPr>
          <p:cNvPr id="44" name="Imagen 43" descr="Icono&#10;&#10;Descripción generada automáticamente">
            <a:extLst>
              <a:ext uri="{FF2B5EF4-FFF2-40B4-BE49-F238E27FC236}">
                <a16:creationId xmlns:a16="http://schemas.microsoft.com/office/drawing/2014/main" id="{EEEBC7D9-ECC0-D71D-C3CB-0DE8581C005B}"/>
              </a:ext>
            </a:extLst>
          </p:cNvPr>
          <p:cNvPicPr>
            <a:picLocks noChangeAspect="1"/>
          </p:cNvPicPr>
          <p:nvPr/>
        </p:nvPicPr>
        <p:blipFill rotWithShape="1">
          <a:blip r:embed="rId13">
            <a:extLst>
              <a:ext uri="{28A0092B-C50C-407E-A947-70E740481C1C}">
                <a14:useLocalDpi xmlns:a14="http://schemas.microsoft.com/office/drawing/2010/main" val="0"/>
              </a:ext>
            </a:extLst>
          </a:blip>
          <a:srcRect l="4400" t="8232" r="2400" b="10923"/>
          <a:stretch/>
        </p:blipFill>
        <p:spPr>
          <a:xfrm>
            <a:off x="736095" y="4533677"/>
            <a:ext cx="1550866" cy="756713"/>
          </a:xfrm>
          <a:prstGeom prst="rect">
            <a:avLst/>
          </a:prstGeom>
        </p:spPr>
      </p:pic>
      <p:pic>
        <p:nvPicPr>
          <p:cNvPr id="54" name="Imagen 53" descr="Círculo&#10;&#10;Descripción generada automáticamente">
            <a:extLst>
              <a:ext uri="{FF2B5EF4-FFF2-40B4-BE49-F238E27FC236}">
                <a16:creationId xmlns:a16="http://schemas.microsoft.com/office/drawing/2014/main" id="{F11A0CF4-010E-A5AB-9200-827BEFFCAB79}"/>
              </a:ext>
            </a:extLst>
          </p:cNvPr>
          <p:cNvPicPr>
            <a:picLocks noChangeAspect="1"/>
          </p:cNvPicPr>
          <p:nvPr/>
        </p:nvPicPr>
        <p:blipFill rotWithShape="1">
          <a:blip r:embed="rId14">
            <a:extLst>
              <a:ext uri="{28A0092B-C50C-407E-A947-70E740481C1C}">
                <a14:useLocalDpi xmlns:a14="http://schemas.microsoft.com/office/drawing/2010/main" val="0"/>
              </a:ext>
            </a:extLst>
          </a:blip>
          <a:srcRect l="26300" t="6535" r="24866" b="6900"/>
          <a:stretch/>
        </p:blipFill>
        <p:spPr>
          <a:xfrm>
            <a:off x="6949405" y="3605748"/>
            <a:ext cx="801545" cy="799242"/>
          </a:xfrm>
          <a:prstGeom prst="rect">
            <a:avLst/>
          </a:prstGeom>
        </p:spPr>
      </p:pic>
    </p:spTree>
    <p:extLst>
      <p:ext uri="{BB962C8B-B14F-4D97-AF65-F5344CB8AC3E}">
        <p14:creationId xmlns:p14="http://schemas.microsoft.com/office/powerpoint/2010/main" val="4122427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14:presetBounceEnd="22000">
                                      <p:stCondLst>
                                        <p:cond delay="0"/>
                                      </p:stCondLst>
                                      <p:childTnLst>
                                        <p:animScale p14:bounceEnd="22000">
                                          <p:cBhvr>
                                            <p:cTn id="16" dur="6000" fill="hold"/>
                                            <p:tgtEl>
                                              <p:spTgt spid="27"/>
                                            </p:tgtEl>
                                          </p:cBhvr>
                                          <p:by x="105000" y="105000"/>
                                        </p:animScale>
                                      </p:childTnLst>
                                    </p:cTn>
                                  </p:par>
                                  <p:par>
                                    <p:cTn id="17" presetID="42" presetClass="path" presetSubtype="0" repeatCount="indefinite" accel="3636" autoRev="1" fill="hold" nodeType="withEffect" p14:presetBounceEnd="5091">
                                      <p:stCondLst>
                                        <p:cond delay="100"/>
                                      </p:stCondLst>
                                      <p:childTnLst>
                                        <p:animMotion origin="layout" path="M 1.38889E-6 0.00123 L 0.01337 0.03055 " pathEditMode="relative" rAng="0" ptsTypes="AA" p14:bounceEnd="5091">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8"/>
                                            </p:tgtEl>
                                            <p:attrNameLst>
                                              <p:attrName>r</p:attrName>
                                            </p:attrNameLst>
                                          </p:cBhvr>
                                        </p:animRot>
                                      </p:childTnLst>
                                    </p:cTn>
                                  </p:par>
                                  <p:par>
                                    <p:cTn id="21" presetID="42" presetClass="path" presetSubtype="0" repeatCount="indefinite" accel="3636" autoRev="1" fill="hold" nodeType="withEffect" p14:presetBounceEnd="5091">
                                      <p:stCondLst>
                                        <p:cond delay="100"/>
                                      </p:stCondLst>
                                      <p:childTnLst>
                                        <p:animMotion origin="layout" path="M -2.5E-6 0.00123 L 0.01337 0.03055 " pathEditMode="relative" rAng="0" ptsTypes="AA" p14:bounceEnd="5091">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14:presetBounceEnd="3500">
                                      <p:stCondLst>
                                        <p:cond delay="0"/>
                                      </p:stCondLst>
                                      <p:childTnLst>
                                        <p:animRot by="300000" p14:bounceEnd="35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14:presetBounceEnd="3500">
                                      <p:stCondLst>
                                        <p:cond delay="0"/>
                                      </p:stCondLst>
                                      <p:childTnLst>
                                        <p:animRot by="300000" p14:bounceEnd="35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14:presetBounceEnd="3500">
                                      <p:stCondLst>
                                        <p:cond delay="0"/>
                                      </p:stCondLst>
                                      <p:childTnLst>
                                        <p:animRot by="300000" p14:bounceEnd="35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14:presetBounceEnd="3500">
                                      <p:stCondLst>
                                        <p:cond delay="0"/>
                                      </p:stCondLst>
                                      <p:childTnLst>
                                        <p:animRot by="300000" p14:bounceEnd="35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par>
                                    <p:cTn id="50" presetID="10" presetClass="entr" presetSubtype="0" fill="hold" grpId="0" nodeType="withEffect">
                                      <p:stCondLst>
                                        <p:cond delay="110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12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stCondLst>
                                        <p:cond delay="0"/>
                                      </p:stCondLst>
                                      <p:childTnLst>
                                        <p:animScale>
                                          <p:cBhvr>
                                            <p:cTn id="16" dur="6000" fill="hold"/>
                                            <p:tgtEl>
                                              <p:spTgt spid="27"/>
                                            </p:tgtEl>
                                          </p:cBhvr>
                                          <p:by x="105000" y="105000"/>
                                        </p:animScale>
                                      </p:childTnLst>
                                    </p:cTn>
                                  </p:par>
                                  <p:par>
                                    <p:cTn id="17" presetID="42" presetClass="path" presetSubtype="0" repeatCount="indefinite" accel="3636" autoRev="1" fill="hold" nodeType="withEffect">
                                      <p:stCondLst>
                                        <p:cond delay="100"/>
                                      </p:stCondLst>
                                      <p:childTnLst>
                                        <p:animMotion origin="layout" path="M 1.38889E-6 0.00123 L 0.01337 0.03055 " pathEditMode="relative" rAng="0" ptsTypes="AA">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stCondLst>
                                        <p:cond delay="0"/>
                                      </p:stCondLst>
                                      <p:childTnLst>
                                        <p:animRot by="300000">
                                          <p:cBhvr>
                                            <p:cTn id="20" dur="3500" fill="hold"/>
                                            <p:tgtEl>
                                              <p:spTgt spid="8"/>
                                            </p:tgtEl>
                                            <p:attrNameLst>
                                              <p:attrName>r</p:attrName>
                                            </p:attrNameLst>
                                          </p:cBhvr>
                                        </p:animRot>
                                      </p:childTnLst>
                                    </p:cTn>
                                  </p:par>
                                  <p:par>
                                    <p:cTn id="21" presetID="42" presetClass="path" presetSubtype="0" repeatCount="indefinite" accel="3636" autoRev="1" fill="hold" nodeType="withEffect">
                                      <p:stCondLst>
                                        <p:cond delay="100"/>
                                      </p:stCondLst>
                                      <p:childTnLst>
                                        <p:animMotion origin="layout" path="M -2.5E-6 0.00123 L 0.01337 0.03055 " pathEditMode="relative" rAng="0" ptsTypes="AA">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stCondLst>
                                        <p:cond delay="0"/>
                                      </p:stCondLst>
                                      <p:childTnLst>
                                        <p:animRot by="3000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stCondLst>
                                        <p:cond delay="0"/>
                                      </p:stCondLst>
                                      <p:childTnLst>
                                        <p:animRot by="3000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stCondLst>
                                        <p:cond delay="0"/>
                                      </p:stCondLst>
                                      <p:childTnLst>
                                        <p:animRot by="3000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stCondLst>
                                        <p:cond delay="0"/>
                                      </p:stCondLst>
                                      <p:childTnLst>
                                        <p:animRot by="3000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par>
                                    <p:cTn id="50" presetID="10" presetClass="entr" presetSubtype="0" fill="hold" grpId="0" nodeType="withEffect">
                                      <p:stCondLst>
                                        <p:cond delay="110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12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E1313-470A-E3EB-F016-CB03DDC99AF9}"/>
              </a:ext>
            </a:extLst>
          </p:cNvPr>
          <p:cNvSpPr>
            <a:spLocks noGrp="1"/>
          </p:cNvSpPr>
          <p:nvPr>
            <p:ph type="title"/>
          </p:nvPr>
        </p:nvSpPr>
        <p:spPr>
          <a:xfrm>
            <a:off x="-538124" y="170162"/>
            <a:ext cx="7777754" cy="638439"/>
          </a:xfrm>
        </p:spPr>
        <p:txBody>
          <a:bodyPr>
            <a:noAutofit/>
          </a:bodyPr>
          <a:lstStyle/>
          <a:p>
            <a:pPr marL="1085850" lvl="2" indent="-171450" eaLnBrk="0" fontAlgn="base" hangingPunct="0">
              <a:spcBef>
                <a:spcPct val="0"/>
              </a:spcBef>
              <a:spcAft>
                <a:spcPct val="0"/>
              </a:spcAft>
            </a:pPr>
            <a:r>
              <a:rPr kumimoji="0" lang="en-US" altLang="en-US" sz="2400" b="0" i="1" u="none" strike="noStrike" cap="none" normalizeH="0" baseline="0" dirty="0">
                <a:ln>
                  <a:noFill/>
                </a:ln>
                <a:solidFill>
                  <a:schemeClr val="tx1"/>
                </a:solidFill>
                <a:effectLst/>
                <a:latin typeface="+mn-lt"/>
              </a:rPr>
              <a:t>Query 2</a:t>
            </a:r>
            <a:r>
              <a:rPr kumimoji="0" lang="en-US" altLang="en-US" sz="2400" b="0" i="0" u="none" strike="noStrike" cap="none" normalizeH="0" baseline="0" dirty="0">
                <a:ln>
                  <a:noFill/>
                </a:ln>
                <a:solidFill>
                  <a:schemeClr val="tx1"/>
                </a:solidFill>
                <a:effectLst/>
                <a:latin typeface="+mn-lt"/>
              </a:rPr>
              <a:t>: “Top 3 brands by total sales value"</a:t>
            </a:r>
          </a:p>
        </p:txBody>
      </p:sp>
      <p:sp>
        <p:nvSpPr>
          <p:cNvPr id="3" name="TextBox 2">
            <a:extLst>
              <a:ext uri="{FF2B5EF4-FFF2-40B4-BE49-F238E27FC236}">
                <a16:creationId xmlns:a16="http://schemas.microsoft.com/office/drawing/2014/main" id="{29B02A2A-05E7-03F6-EC1D-9A747586A4EE}"/>
              </a:ext>
            </a:extLst>
          </p:cNvPr>
          <p:cNvSpPr txBox="1"/>
          <p:nvPr/>
        </p:nvSpPr>
        <p:spPr>
          <a:xfrm>
            <a:off x="-400521" y="695246"/>
            <a:ext cx="8985302" cy="1200329"/>
          </a:xfrm>
          <a:prstGeom prst="rect">
            <a:avLst/>
          </a:prstGeom>
          <a:noFill/>
        </p:spPr>
        <p:txBody>
          <a:bodyPr wrap="square" rtlCol="0">
            <a:spAutoFit/>
          </a:bodyPr>
          <a:lstStyle/>
          <a:p>
            <a:pPr marL="1085850" lvl="2" indent="-171450" eaLnBrk="0" fontAlgn="base" hangingPunct="0">
              <a:spcBef>
                <a:spcPct val="0"/>
              </a:spcBef>
              <a:spcAft>
                <a:spcPct val="0"/>
              </a:spcAft>
              <a:buFont typeface="Wingdings" panose="05000000000000000000" pitchFamily="2" charset="2"/>
              <a:buChar char="Ø"/>
            </a:pPr>
            <a:r>
              <a:rPr kumimoji="0" lang="en-US" altLang="en-US" sz="1800" b="1" i="0" u="none" strike="noStrike" cap="none" normalizeH="0" baseline="0" dirty="0">
                <a:ln>
                  <a:noFill/>
                </a:ln>
                <a:solidFill>
                  <a:schemeClr val="tx1"/>
                </a:solidFill>
                <a:effectLst/>
                <a:latin typeface="+mn-lt"/>
              </a:rPr>
              <a:t>Purpose</a:t>
            </a:r>
            <a:r>
              <a:rPr kumimoji="0" lang="en-US" altLang="en-US" sz="1800" b="0" i="0" u="none" strike="noStrike" cap="none" normalizeH="0" baseline="0" dirty="0">
                <a:ln>
                  <a:noFill/>
                </a:ln>
                <a:solidFill>
                  <a:schemeClr val="tx1"/>
                </a:solidFill>
                <a:effectLst/>
                <a:latin typeface="+mn-lt"/>
              </a:rPr>
              <a:t>: </a:t>
            </a:r>
            <a:r>
              <a:rPr lang="en-IN" sz="1600" dirty="0">
                <a:effectLst/>
                <a:latin typeface="Times New Roman" panose="02020603050405020304" pitchFamily="18" charset="0"/>
                <a:ea typeface="Book Antiqua" panose="02040602050305030304" pitchFamily="18" charset="0"/>
                <a:cs typeface="Book Antiqua" panose="02040602050305030304" pitchFamily="18" charset="0"/>
              </a:rPr>
              <a:t>Top 3 Brands by Total Sales Value</a:t>
            </a:r>
            <a:endParaRPr kumimoji="0" lang="en-US" altLang="en-US" sz="1800" b="0" i="0" u="none" strike="noStrike" cap="none" normalizeH="0" baseline="0" dirty="0">
              <a:ln>
                <a:noFill/>
              </a:ln>
              <a:solidFill>
                <a:schemeClr val="tx1"/>
              </a:solidFill>
              <a:effectLst/>
              <a:latin typeface="+mn-lt"/>
            </a:endParaRPr>
          </a:p>
          <a:p>
            <a:pPr marL="1085850" lvl="2" indent="-171450" algn="l" eaLnBrk="0" fontAlgn="base" hangingPunct="0">
              <a:spcBef>
                <a:spcPct val="0"/>
              </a:spcBef>
              <a:spcAft>
                <a:spcPct val="0"/>
              </a:spcAft>
              <a:buClrTx/>
              <a:buSzTx/>
              <a:buFont typeface="Wingdings" panose="05000000000000000000" pitchFamily="2" charset="2"/>
              <a:buChar char="Ø"/>
            </a:pPr>
            <a:r>
              <a:rPr kumimoji="0" lang="en-US" altLang="en-US" sz="1800" b="1" i="0" u="none" strike="noStrike" cap="none" normalizeH="0" baseline="0" dirty="0">
                <a:ln>
                  <a:noFill/>
                </a:ln>
                <a:solidFill>
                  <a:schemeClr val="tx1"/>
                </a:solidFill>
                <a:effectLst/>
                <a:latin typeface="+mn-lt"/>
              </a:rPr>
              <a:t>HQL Query</a:t>
            </a:r>
            <a:r>
              <a:rPr kumimoji="0" lang="en-US" altLang="en-US" sz="1800" b="0" i="0" u="none" strike="noStrike" cap="none" normalizeH="0" baseline="0" dirty="0">
                <a:ln>
                  <a:noFill/>
                </a:ln>
                <a:solidFill>
                  <a:schemeClr val="tx1"/>
                </a:solidFill>
                <a:effectLst/>
                <a:latin typeface="+mn-lt"/>
              </a:rPr>
              <a:t>: SELECT Brands,        SUM(Price) AS </a:t>
            </a:r>
            <a:r>
              <a:rPr kumimoji="0" lang="en-US" altLang="en-US" sz="1800" b="0" i="0" u="none" strike="noStrike" cap="none" normalizeH="0" baseline="0" dirty="0" err="1">
                <a:ln>
                  <a:noFill/>
                </a:ln>
                <a:solidFill>
                  <a:schemeClr val="tx1"/>
                </a:solidFill>
                <a:effectLst/>
                <a:latin typeface="+mn-lt"/>
              </a:rPr>
              <a:t>total_sales_value</a:t>
            </a:r>
            <a:r>
              <a:rPr kumimoji="0" lang="en-US" altLang="en-US" sz="1800" b="0" i="0" u="none" strike="noStrike" cap="none" normalizeH="0" baseline="0" dirty="0">
                <a:ln>
                  <a:noFill/>
                </a:ln>
                <a:solidFill>
                  <a:schemeClr val="tx1"/>
                </a:solidFill>
                <a:effectLst/>
                <a:latin typeface="+mn-lt"/>
              </a:rPr>
              <a:t> FROM </a:t>
            </a:r>
            <a:r>
              <a:rPr kumimoji="0" lang="en-US" altLang="en-US" sz="1800" b="0" i="0" u="none" strike="noStrike" cap="none" normalizeH="0" baseline="0" dirty="0" err="1">
                <a:ln>
                  <a:noFill/>
                </a:ln>
                <a:solidFill>
                  <a:schemeClr val="tx1"/>
                </a:solidFill>
                <a:effectLst/>
                <a:latin typeface="+mn-lt"/>
              </a:rPr>
              <a:t>mobile_data</a:t>
            </a:r>
            <a:r>
              <a:rPr kumimoji="0" lang="en-US" altLang="en-US" sz="1800" b="0" i="0" u="none" strike="noStrike" cap="none" normalizeH="0" baseline="0" dirty="0">
                <a:ln>
                  <a:noFill/>
                </a:ln>
                <a:solidFill>
                  <a:schemeClr val="tx1"/>
                </a:solidFill>
                <a:effectLst/>
                <a:latin typeface="+mn-lt"/>
              </a:rPr>
              <a:t> GROUP BY Brands ORDER BY </a:t>
            </a:r>
            <a:r>
              <a:rPr kumimoji="0" lang="en-US" altLang="en-US" sz="1800" b="0" i="0" u="none" strike="noStrike" cap="none" normalizeH="0" baseline="0" dirty="0" err="1">
                <a:ln>
                  <a:noFill/>
                </a:ln>
                <a:solidFill>
                  <a:schemeClr val="tx1"/>
                </a:solidFill>
                <a:effectLst/>
                <a:latin typeface="+mn-lt"/>
              </a:rPr>
              <a:t>total_sales_value</a:t>
            </a:r>
            <a:r>
              <a:rPr kumimoji="0" lang="en-US" altLang="en-US" sz="1800" b="0" i="0" u="none" strike="noStrike" cap="none" normalizeH="0" baseline="0" dirty="0">
                <a:ln>
                  <a:noFill/>
                </a:ln>
                <a:solidFill>
                  <a:schemeClr val="tx1"/>
                </a:solidFill>
                <a:effectLst/>
                <a:latin typeface="+mn-lt"/>
              </a:rPr>
              <a:t> DESCLIMIT 3;</a:t>
            </a:r>
          </a:p>
          <a:p>
            <a:pPr marL="1085850" lvl="2" indent="-171450" algn="l" eaLnBrk="0" fontAlgn="base" hangingPunct="0">
              <a:spcBef>
                <a:spcPct val="0"/>
              </a:spcBef>
              <a:spcAft>
                <a:spcPct val="0"/>
              </a:spcAft>
              <a:buClrTx/>
              <a:buSzTx/>
              <a:buFont typeface="Wingdings" panose="05000000000000000000" pitchFamily="2" charset="2"/>
              <a:buChar char="Ø"/>
            </a:pPr>
            <a:endParaRPr kumimoji="0" lang="en-US" altLang="en-US" sz="1800" b="0" i="0" u="none" strike="noStrike" cap="none" normalizeH="0" baseline="0" dirty="0">
              <a:ln>
                <a:noFill/>
              </a:ln>
              <a:solidFill>
                <a:schemeClr val="tx1"/>
              </a:solidFill>
              <a:effectLst/>
              <a:latin typeface="+mn-lt"/>
            </a:endParaRPr>
          </a:p>
        </p:txBody>
      </p:sp>
      <p:pic>
        <p:nvPicPr>
          <p:cNvPr id="4" name="Picture 3">
            <a:extLst>
              <a:ext uri="{FF2B5EF4-FFF2-40B4-BE49-F238E27FC236}">
                <a16:creationId xmlns:a16="http://schemas.microsoft.com/office/drawing/2014/main" id="{4EC6EA4F-2AE2-0136-E548-D5323AA454A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5010" y="1661535"/>
            <a:ext cx="5302883" cy="2683754"/>
          </a:xfrm>
          <a:prstGeom prst="rect">
            <a:avLst/>
          </a:prstGeom>
          <a:noFill/>
          <a:ln>
            <a:noFill/>
          </a:ln>
        </p:spPr>
      </p:pic>
      <p:sp>
        <p:nvSpPr>
          <p:cNvPr id="5" name="TextBox 4">
            <a:extLst>
              <a:ext uri="{FF2B5EF4-FFF2-40B4-BE49-F238E27FC236}">
                <a16:creationId xmlns:a16="http://schemas.microsoft.com/office/drawing/2014/main" id="{97276F11-4176-934B-CA74-BB638C9450E3}"/>
              </a:ext>
            </a:extLst>
          </p:cNvPr>
          <p:cNvSpPr txBox="1"/>
          <p:nvPr/>
        </p:nvSpPr>
        <p:spPr>
          <a:xfrm>
            <a:off x="5667769" y="1830421"/>
            <a:ext cx="3143722" cy="2617833"/>
          </a:xfrm>
          <a:prstGeom prst="rect">
            <a:avLst/>
          </a:prstGeom>
          <a:noFill/>
        </p:spPr>
        <p:txBody>
          <a:bodyPr wrap="square" rtlCol="0">
            <a:spAutoFit/>
          </a:bodyPr>
          <a:lstStyle/>
          <a:p>
            <a:pPr>
              <a:lnSpc>
                <a:spcPct val="107000"/>
              </a:lnSpc>
              <a:spcAft>
                <a:spcPts val="800"/>
              </a:spcAft>
            </a:pPr>
            <a:r>
              <a:rPr lang="en-IN" sz="1400" b="1" dirty="0">
                <a:effectLst/>
                <a:latin typeface="Times New Roman" panose="02020603050405020304" pitchFamily="18" charset="0"/>
                <a:ea typeface="Times New Roman" panose="02020603050405020304" pitchFamily="18" charset="0"/>
                <a:cs typeface="Book Antiqua" panose="02040602050305030304" pitchFamily="18" charset="0"/>
              </a:rPr>
              <a:t>Insight</a:t>
            </a:r>
            <a:r>
              <a:rPr lang="en-IN" sz="1400" dirty="0">
                <a:effectLst/>
                <a:latin typeface="Times New Roman" panose="02020603050405020304" pitchFamily="18" charset="0"/>
                <a:ea typeface="Times New Roman" panose="02020603050405020304" pitchFamily="18" charset="0"/>
                <a:cs typeface="Book Antiqua" panose="02040602050305030304" pitchFamily="18" charset="0"/>
              </a:rPr>
              <a:t>: Identifying the top brands by total sales value helps understand which brands dominate the market in terms of revenue generation. High sales value for a brand often correlates with brand reputation, customer loyalty, and effective pricing strategy. Such data is valuable for competitors aiming to assess market leaders and strategize accordingly, and for brands themselves to reinforce their market position.</a:t>
            </a:r>
            <a:endParaRPr lang="en-IN" sz="1400" dirty="0">
              <a:effectLst/>
              <a:latin typeface="Book Antiqua" panose="02040602050305030304" pitchFamily="18" charset="0"/>
              <a:ea typeface="Book Antiqua" panose="02040602050305030304" pitchFamily="18" charset="0"/>
              <a:cs typeface="Book Antiqua" panose="02040602050305030304" pitchFamily="18" charset="0"/>
            </a:endParaRPr>
          </a:p>
        </p:txBody>
      </p:sp>
    </p:spTree>
    <p:extLst>
      <p:ext uri="{BB962C8B-B14F-4D97-AF65-F5344CB8AC3E}">
        <p14:creationId xmlns:p14="http://schemas.microsoft.com/office/powerpoint/2010/main" val="3817886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E6223DB-9734-E22A-CA51-EEE2E04483AB}"/>
              </a:ext>
            </a:extLst>
          </p:cNvPr>
          <p:cNvSpPr>
            <a:spLocks noGrp="1"/>
          </p:cNvSpPr>
          <p:nvPr>
            <p:ph type="body" sz="half" idx="2"/>
          </p:nvPr>
        </p:nvSpPr>
        <p:spPr>
          <a:xfrm>
            <a:off x="126895" y="210312"/>
            <a:ext cx="5737356" cy="845128"/>
          </a:xfrm>
        </p:spPr>
        <p:txBody>
          <a:bodyPr/>
          <a:lstStyle/>
          <a:p>
            <a:r>
              <a:rPr lang="en-IN" sz="1800" dirty="0">
                <a:effectLst/>
                <a:latin typeface="Times New Roman" panose="02020603050405020304" pitchFamily="18" charset="0"/>
                <a:ea typeface="Book Antiqua" panose="02040602050305030304" pitchFamily="18" charset="0"/>
              </a:rPr>
              <a:t>Query 3 :Top 5 phones with the largest battery capacity</a:t>
            </a:r>
            <a:endParaRPr lang="en-IN" dirty="0"/>
          </a:p>
        </p:txBody>
      </p:sp>
      <p:sp>
        <p:nvSpPr>
          <p:cNvPr id="5" name="TextBox 4">
            <a:extLst>
              <a:ext uri="{FF2B5EF4-FFF2-40B4-BE49-F238E27FC236}">
                <a16:creationId xmlns:a16="http://schemas.microsoft.com/office/drawing/2014/main" id="{5CE4130F-BCAD-81F1-8523-412F4DC28904}"/>
              </a:ext>
            </a:extLst>
          </p:cNvPr>
          <p:cNvSpPr txBox="1"/>
          <p:nvPr/>
        </p:nvSpPr>
        <p:spPr>
          <a:xfrm>
            <a:off x="302280" y="763258"/>
            <a:ext cx="8327841" cy="968342"/>
          </a:xfrm>
          <a:prstGeom prst="rect">
            <a:avLst/>
          </a:prstGeom>
          <a:noFill/>
        </p:spPr>
        <p:txBody>
          <a:bodyPr wrap="square" rtlCol="0">
            <a:spAutoFit/>
          </a:bodyPr>
          <a:lstStyle/>
          <a:p>
            <a:pPr>
              <a:lnSpc>
                <a:spcPct val="107000"/>
              </a:lnSpc>
              <a:spcAft>
                <a:spcPts val="800"/>
              </a:spcAft>
            </a:pPr>
            <a:r>
              <a:rPr lang="en-IN" sz="1800" b="1">
                <a:effectLst/>
                <a:latin typeface="Times New Roman" panose="02020603050405020304" pitchFamily="18" charset="0"/>
                <a:ea typeface="Times New Roman" panose="02020603050405020304" pitchFamily="18" charset="0"/>
                <a:cs typeface="Book Antiqua" panose="02040602050305030304" pitchFamily="18" charset="0"/>
              </a:rPr>
              <a:t>Query</a:t>
            </a:r>
            <a:r>
              <a:rPr lang="en-IN" sz="1800">
                <a:effectLst/>
                <a:latin typeface="Times New Roman" panose="02020603050405020304" pitchFamily="18" charset="0"/>
                <a:ea typeface="Times New Roman" panose="02020603050405020304" pitchFamily="18" charset="0"/>
                <a:cs typeface="Book Antiqua" panose="02040602050305030304" pitchFamily="18" charset="0"/>
              </a:rPr>
              <a:t>: </a:t>
            </a:r>
            <a:r>
              <a:rPr lang="en-IN" sz="1800" i="1">
                <a:effectLst/>
                <a:latin typeface="Times New Roman" panose="02020603050405020304" pitchFamily="18" charset="0"/>
                <a:ea typeface="Times New Roman" panose="02020603050405020304" pitchFamily="18" charset="0"/>
                <a:cs typeface="Book Antiqua" panose="02040602050305030304" pitchFamily="18" charset="0"/>
              </a:rPr>
              <a:t>"SELECT Phone_name, Brands, Battery_Capacity FROM mobile_data ORDER BY CAST(REGEXP_REPLACE(Battery_Capacity, ‘[^0-9]’,’’)  AS DOUBLE) DESC LIMIT 5;"</a:t>
            </a:r>
            <a:endParaRPr lang="en-IN" sz="1800">
              <a:effectLst/>
              <a:latin typeface="Book Antiqua" panose="02040602050305030304" pitchFamily="18" charset="0"/>
              <a:ea typeface="Book Antiqua" panose="02040602050305030304" pitchFamily="18" charset="0"/>
              <a:cs typeface="Book Antiqua" panose="02040602050305030304" pitchFamily="18" charset="0"/>
            </a:endParaRPr>
          </a:p>
        </p:txBody>
      </p:sp>
      <p:pic>
        <p:nvPicPr>
          <p:cNvPr id="6" name="Picture 5">
            <a:extLst>
              <a:ext uri="{FF2B5EF4-FFF2-40B4-BE49-F238E27FC236}">
                <a16:creationId xmlns:a16="http://schemas.microsoft.com/office/drawing/2014/main" id="{2DB796D8-33B2-CEF5-03F2-8C111F4DB4F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6975" y="1725282"/>
            <a:ext cx="5229462" cy="3246522"/>
          </a:xfrm>
          <a:prstGeom prst="rect">
            <a:avLst/>
          </a:prstGeom>
          <a:noFill/>
          <a:ln>
            <a:noFill/>
          </a:ln>
        </p:spPr>
      </p:pic>
      <p:sp>
        <p:nvSpPr>
          <p:cNvPr id="7" name="TextBox 6">
            <a:extLst>
              <a:ext uri="{FF2B5EF4-FFF2-40B4-BE49-F238E27FC236}">
                <a16:creationId xmlns:a16="http://schemas.microsoft.com/office/drawing/2014/main" id="{E982FCEE-4A17-0963-834E-34BBC79A2E54}"/>
              </a:ext>
            </a:extLst>
          </p:cNvPr>
          <p:cNvSpPr txBox="1"/>
          <p:nvPr/>
        </p:nvSpPr>
        <p:spPr>
          <a:xfrm>
            <a:off x="5509070" y="1969287"/>
            <a:ext cx="4058121" cy="1695785"/>
          </a:xfrm>
          <a:prstGeom prst="rect">
            <a:avLst/>
          </a:prstGeom>
          <a:noFill/>
        </p:spPr>
        <p:txBody>
          <a:bodyPr wrap="square" rtlCol="0">
            <a:spAutoFit/>
          </a:bodyPr>
          <a:lstStyle/>
          <a:p>
            <a:pPr>
              <a:lnSpc>
                <a:spcPct val="107000"/>
              </a:lnSpc>
              <a:spcAft>
                <a:spcPts val="800"/>
              </a:spcAft>
            </a:pPr>
            <a:r>
              <a:rPr lang="en-IN" sz="1400" b="1" dirty="0">
                <a:effectLst/>
                <a:latin typeface="Times New Roman" panose="02020603050405020304" pitchFamily="18" charset="0"/>
                <a:ea typeface="Times New Roman" panose="02020603050405020304" pitchFamily="18" charset="0"/>
                <a:cs typeface="Book Antiqua" panose="02040602050305030304" pitchFamily="18" charset="0"/>
              </a:rPr>
              <a:t>Insight</a:t>
            </a:r>
            <a:r>
              <a:rPr lang="en-IN" sz="1400" dirty="0">
                <a:effectLst/>
                <a:latin typeface="Times New Roman" panose="02020603050405020304" pitchFamily="18" charset="0"/>
                <a:ea typeface="Times New Roman" panose="02020603050405020304" pitchFamily="18" charset="0"/>
                <a:cs typeface="Book Antiqua" panose="02040602050305030304" pitchFamily="18" charset="0"/>
              </a:rPr>
              <a:t>: This data highlights the smartphones designed with high battery capacities lets say 6000mAh, appealing to consumers who prioritize extended usage time. Brands can leverage this information to target battery-conscious customers, while competitors can </a:t>
            </a:r>
            <a:r>
              <a:rPr lang="en-IN" sz="1400" dirty="0" err="1">
                <a:effectLst/>
                <a:latin typeface="Times New Roman" panose="02020603050405020304" pitchFamily="18" charset="0"/>
                <a:ea typeface="Times New Roman" panose="02020603050405020304" pitchFamily="18" charset="0"/>
                <a:cs typeface="Book Antiqua" panose="02040602050305030304" pitchFamily="18" charset="0"/>
              </a:rPr>
              <a:t>analyze</a:t>
            </a:r>
            <a:r>
              <a:rPr lang="en-IN" sz="1400" dirty="0">
                <a:effectLst/>
                <a:latin typeface="Times New Roman" panose="02020603050405020304" pitchFamily="18" charset="0"/>
                <a:ea typeface="Times New Roman" panose="02020603050405020304" pitchFamily="18" charset="0"/>
                <a:cs typeface="Book Antiqua" panose="02040602050305030304" pitchFamily="18" charset="0"/>
              </a:rPr>
              <a:t> which brands lead in this aspect and adjust their offerings accordingly.</a:t>
            </a:r>
            <a:endParaRPr lang="en-IN" sz="1400" dirty="0">
              <a:effectLst/>
              <a:latin typeface="Book Antiqua" panose="02040602050305030304" pitchFamily="18" charset="0"/>
              <a:ea typeface="Book Antiqua" panose="02040602050305030304" pitchFamily="18" charset="0"/>
              <a:cs typeface="Book Antiqua" panose="02040602050305030304" pitchFamily="18" charset="0"/>
            </a:endParaRPr>
          </a:p>
        </p:txBody>
      </p:sp>
    </p:spTree>
    <p:extLst>
      <p:ext uri="{BB962C8B-B14F-4D97-AF65-F5344CB8AC3E}">
        <p14:creationId xmlns:p14="http://schemas.microsoft.com/office/powerpoint/2010/main" val="1630610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DCA6-5705-C548-CD08-818F53B165C5}"/>
              </a:ext>
            </a:extLst>
          </p:cNvPr>
          <p:cNvSpPr>
            <a:spLocks noGrp="1"/>
          </p:cNvSpPr>
          <p:nvPr>
            <p:ph type="ctrTitle"/>
          </p:nvPr>
        </p:nvSpPr>
        <p:spPr>
          <a:xfrm>
            <a:off x="-595849" y="136814"/>
            <a:ext cx="6354302" cy="346835"/>
          </a:xfrm>
        </p:spPr>
        <p:txBody>
          <a:bodyPr/>
          <a:lstStyle/>
          <a:p>
            <a:r>
              <a:rPr lang="en-IN" sz="1800" dirty="0">
                <a:effectLst/>
                <a:latin typeface="Times New Roman"/>
                <a:ea typeface="Book Antiqua" panose="02040602050305030304" pitchFamily="18" charset="0"/>
                <a:cs typeface="Book Antiqua" panose="02040602050305030304" pitchFamily="18" charset="0"/>
              </a:rPr>
              <a:t>Query </a:t>
            </a:r>
            <a:r>
              <a:rPr lang="en-IN" sz="1800" dirty="0">
                <a:latin typeface="Times New Roman"/>
                <a:ea typeface="Book Antiqua" panose="02040602050305030304" pitchFamily="18" charset="0"/>
                <a:cs typeface="Book Antiqua" panose="02040602050305030304" pitchFamily="18" charset="0"/>
              </a:rPr>
              <a:t>4</a:t>
            </a:r>
            <a:r>
              <a:rPr lang="en-IN" sz="1800" dirty="0">
                <a:effectLst/>
                <a:latin typeface="Times New Roman"/>
                <a:ea typeface="Book Antiqua" panose="02040602050305030304" pitchFamily="18" charset="0"/>
                <a:cs typeface="Book Antiqua" panose="02040602050305030304" pitchFamily="18" charset="0"/>
              </a:rPr>
              <a:t>: 5G availability based on their price </a:t>
            </a:r>
            <a:br>
              <a:rPr lang="en-IN" sz="1800" dirty="0">
                <a:effectLst/>
                <a:latin typeface="Times New Roman" panose="02020603050405020304" pitchFamily="18" charset="0"/>
                <a:ea typeface="Book Antiqua" panose="02040602050305030304" pitchFamily="18" charset="0"/>
                <a:cs typeface="Book Antiqua" panose="02040602050305030304" pitchFamily="18" charset="0"/>
              </a:rPr>
            </a:br>
            <a:br>
              <a:rPr lang="en-IN" sz="1800" dirty="0">
                <a:effectLst/>
                <a:latin typeface="Times New Roman" panose="02020603050405020304" pitchFamily="18" charset="0"/>
                <a:ea typeface="Book Antiqua" panose="02040602050305030304" pitchFamily="18" charset="0"/>
                <a:cs typeface="Book Antiqua" panose="02040602050305030304" pitchFamily="18" charset="0"/>
              </a:rPr>
            </a:br>
            <a:br>
              <a:rPr lang="en-IN" sz="1800" dirty="0">
                <a:effectLst/>
                <a:latin typeface="Book Antiqua" panose="02040602050305030304" pitchFamily="18" charset="0"/>
                <a:ea typeface="Book Antiqua" panose="02040602050305030304" pitchFamily="18" charset="0"/>
                <a:cs typeface="Book Antiqua" panose="02040602050305030304" pitchFamily="18" charset="0"/>
              </a:rPr>
            </a:br>
            <a:endParaRPr lang="en-IN" dirty="0"/>
          </a:p>
        </p:txBody>
      </p:sp>
      <p:sp>
        <p:nvSpPr>
          <p:cNvPr id="3" name="TextBox 2">
            <a:extLst>
              <a:ext uri="{FF2B5EF4-FFF2-40B4-BE49-F238E27FC236}">
                <a16:creationId xmlns:a16="http://schemas.microsoft.com/office/drawing/2014/main" id="{D7DA7F8A-61E3-7B09-9CD7-D23559B40CB0}"/>
              </a:ext>
            </a:extLst>
          </p:cNvPr>
          <p:cNvSpPr txBox="1"/>
          <p:nvPr/>
        </p:nvSpPr>
        <p:spPr>
          <a:xfrm>
            <a:off x="324953" y="483649"/>
            <a:ext cx="8259827" cy="1477328"/>
          </a:xfrm>
          <a:prstGeom prst="rect">
            <a:avLst/>
          </a:prstGeom>
          <a:noFill/>
        </p:spPr>
        <p:txBody>
          <a:bodyPr wrap="square" rtlCol="0">
            <a:spAutoFit/>
          </a:bodyPr>
          <a:lstStyle/>
          <a:p>
            <a:r>
              <a:rPr lang="en-IN" sz="1800" b="1" dirty="0">
                <a:effectLst/>
                <a:latin typeface="Times New Roman" panose="02020603050405020304" pitchFamily="18" charset="0"/>
                <a:ea typeface="Times New Roman" panose="02020603050405020304" pitchFamily="18" charset="0"/>
                <a:cs typeface="Book Antiqua" panose="02040602050305030304" pitchFamily="18" charset="0"/>
              </a:rPr>
              <a:t>Purpose</a:t>
            </a:r>
            <a:r>
              <a:rPr lang="en-IN" sz="1800" dirty="0">
                <a:effectLst/>
                <a:latin typeface="Times New Roman" panose="02020603050405020304" pitchFamily="18" charset="0"/>
                <a:ea typeface="Times New Roman" panose="02020603050405020304" pitchFamily="18" charset="0"/>
                <a:cs typeface="Book Antiqua" panose="02040602050305030304" pitchFamily="18" charset="0"/>
              </a:rPr>
              <a:t>: </a:t>
            </a:r>
            <a:r>
              <a:rPr lang="en-US" sz="1800" dirty="0">
                <a:effectLst/>
                <a:latin typeface="Times New Roman" panose="02020603050405020304" pitchFamily="18" charset="0"/>
                <a:ea typeface="Times New Roman" panose="02020603050405020304" pitchFamily="18" charset="0"/>
                <a:cs typeface="Book Antiqua" panose="02040602050305030304" pitchFamily="18" charset="0"/>
              </a:rPr>
              <a:t>This query counts the number of 5G-enabled phones available within each price range. By grouping the data by </a:t>
            </a:r>
            <a:r>
              <a:rPr lang="en-US" sz="1800" dirty="0" err="1">
                <a:effectLst/>
                <a:latin typeface="Times New Roman" panose="02020603050405020304" pitchFamily="18" charset="0"/>
                <a:ea typeface="Times New Roman" panose="02020603050405020304" pitchFamily="18" charset="0"/>
                <a:cs typeface="Book Antiqua" panose="02040602050305030304" pitchFamily="18" charset="0"/>
              </a:rPr>
              <a:t>Price_Range</a:t>
            </a:r>
            <a:r>
              <a:rPr lang="en-US" sz="1800" dirty="0">
                <a:effectLst/>
                <a:latin typeface="Times New Roman" panose="02020603050405020304" pitchFamily="18" charset="0"/>
                <a:ea typeface="Times New Roman" panose="02020603050405020304" pitchFamily="18" charset="0"/>
                <a:cs typeface="Book Antiqua" panose="02040602050305030304" pitchFamily="18" charset="0"/>
              </a:rPr>
              <a:t> and counting entries where </a:t>
            </a:r>
            <a:r>
              <a:rPr lang="en-US" sz="1800" dirty="0" err="1">
                <a:effectLst/>
                <a:latin typeface="Times New Roman" panose="02020603050405020304" pitchFamily="18" charset="0"/>
                <a:ea typeface="Times New Roman" panose="02020603050405020304" pitchFamily="18" charset="0"/>
                <a:cs typeface="Book Antiqua" panose="02040602050305030304" pitchFamily="18" charset="0"/>
              </a:rPr>
              <a:t>fiveg_availability</a:t>
            </a:r>
            <a:r>
              <a:rPr lang="en-US" sz="1800" dirty="0">
                <a:effectLst/>
                <a:latin typeface="Times New Roman" panose="02020603050405020304" pitchFamily="18" charset="0"/>
                <a:ea typeface="Times New Roman" panose="02020603050405020304" pitchFamily="18" charset="0"/>
                <a:cs typeface="Book Antiqua" panose="02040602050305030304" pitchFamily="18" charset="0"/>
              </a:rPr>
              <a:t> is "Yes," it highlights how 5G phones are distributed across different price ranges, sorted in descending order of count.</a:t>
            </a:r>
            <a:endParaRPr lang="en-IN" sz="1800" dirty="0">
              <a:effectLst/>
              <a:latin typeface="Book Antiqua" panose="02040602050305030304" pitchFamily="18" charset="0"/>
              <a:ea typeface="Book Antiqua" panose="02040602050305030304" pitchFamily="18" charset="0"/>
              <a:cs typeface="Book Antiqua" panose="02040602050305030304" pitchFamily="18" charset="0"/>
            </a:endParaRPr>
          </a:p>
          <a:p>
            <a:endParaRPr lang="en-IN" dirty="0"/>
          </a:p>
        </p:txBody>
      </p:sp>
      <p:pic>
        <p:nvPicPr>
          <p:cNvPr id="4" name="Picture 3">
            <a:extLst>
              <a:ext uri="{FF2B5EF4-FFF2-40B4-BE49-F238E27FC236}">
                <a16:creationId xmlns:a16="http://schemas.microsoft.com/office/drawing/2014/main" id="{B7E19B39-12FA-8344-DFA9-D18FC5011E7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9383" y="1678097"/>
            <a:ext cx="4466200" cy="3404326"/>
          </a:xfrm>
          <a:prstGeom prst="rect">
            <a:avLst/>
          </a:prstGeom>
          <a:noFill/>
          <a:ln>
            <a:noFill/>
          </a:ln>
        </p:spPr>
      </p:pic>
      <p:sp>
        <p:nvSpPr>
          <p:cNvPr id="5" name="TextBox 4">
            <a:extLst>
              <a:ext uri="{FF2B5EF4-FFF2-40B4-BE49-F238E27FC236}">
                <a16:creationId xmlns:a16="http://schemas.microsoft.com/office/drawing/2014/main" id="{F0A774AB-B12B-5A2E-3731-4F3E886215DE}"/>
              </a:ext>
            </a:extLst>
          </p:cNvPr>
          <p:cNvSpPr txBox="1"/>
          <p:nvPr/>
        </p:nvSpPr>
        <p:spPr>
          <a:xfrm>
            <a:off x="5017865" y="1824163"/>
            <a:ext cx="3317533" cy="2833724"/>
          </a:xfrm>
          <a:prstGeom prst="rect">
            <a:avLst/>
          </a:prstGeom>
          <a:noFill/>
        </p:spPr>
        <p:txBody>
          <a:bodyPr wrap="square" rtlCol="0">
            <a:spAutoFit/>
          </a:bodyPr>
          <a:lstStyle/>
          <a:p>
            <a:pPr>
              <a:lnSpc>
                <a:spcPct val="150000"/>
              </a:lnSpc>
              <a:spcAft>
                <a:spcPts val="800"/>
              </a:spcAft>
            </a:pPr>
            <a:r>
              <a:rPr lang="en-IN" sz="1200" b="1" dirty="0">
                <a:effectLst/>
                <a:latin typeface="Times New Roman" panose="02020603050405020304" pitchFamily="18" charset="0"/>
                <a:ea typeface="Times New Roman" panose="02020603050405020304" pitchFamily="18" charset="0"/>
                <a:cs typeface="Book Antiqua" panose="02040602050305030304" pitchFamily="18" charset="0"/>
              </a:rPr>
              <a:t>Insight</a:t>
            </a:r>
            <a:r>
              <a:rPr lang="en-IN" sz="1200" dirty="0">
                <a:effectLst/>
                <a:latin typeface="Times New Roman" panose="02020603050405020304" pitchFamily="18" charset="0"/>
                <a:ea typeface="Times New Roman" panose="02020603050405020304" pitchFamily="18" charset="0"/>
                <a:cs typeface="Book Antiqua" panose="02040602050305030304" pitchFamily="18" charset="0"/>
              </a:rPr>
              <a:t>:</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a:t>
            </a:r>
            <a:r>
              <a:rPr lang="en-IN" sz="1200" dirty="0">
                <a:effectLst/>
                <a:latin typeface="Times New Roman" panose="02020603050405020304" pitchFamily="18" charset="0"/>
                <a:ea typeface="Times New Roman" panose="02020603050405020304" pitchFamily="18" charset="0"/>
                <a:cs typeface="Book Antiqua" panose="02040602050305030304" pitchFamily="18" charset="0"/>
              </a:rPr>
              <a:t>This output reveals that the majority of 5G-enabled phones fall within the 10k-20k price range, making it the most popular range for 5G devices. This suggests that manufacturers are focusing on providing affordable 5G options to appeal to a broader market. Additionally, there is a significant presence of 5G devices in higher price ranges, indicating that both budget and premium options for 5G are available, catering to different segments of consumers.</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p:txBody>
      </p:sp>
    </p:spTree>
    <p:extLst>
      <p:ext uri="{BB962C8B-B14F-4D97-AF65-F5344CB8AC3E}">
        <p14:creationId xmlns:p14="http://schemas.microsoft.com/office/powerpoint/2010/main" val="1053209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1DB66-6F7A-1CBF-417E-60967C47AC5C}"/>
              </a:ext>
            </a:extLst>
          </p:cNvPr>
          <p:cNvSpPr>
            <a:spLocks noGrp="1"/>
          </p:cNvSpPr>
          <p:nvPr>
            <p:ph type="ctrTitle"/>
          </p:nvPr>
        </p:nvSpPr>
        <p:spPr>
          <a:xfrm>
            <a:off x="-165677" y="84971"/>
            <a:ext cx="6573456" cy="1158014"/>
          </a:xfrm>
        </p:spPr>
        <p:txBody>
          <a:bodyPr/>
          <a:lstStyle/>
          <a:p>
            <a:r>
              <a:rPr lang="en-IN" sz="1800" dirty="0">
                <a:latin typeface="Times New Roman"/>
                <a:ea typeface="Times New Roman" panose="02020603050405020304" pitchFamily="18" charset="0"/>
                <a:cs typeface="Book Antiqua" panose="02040602050305030304" pitchFamily="18" charset="0"/>
              </a:rPr>
              <a:t>Query 5</a:t>
            </a:r>
            <a:r>
              <a:rPr lang="en-IN" sz="1800" dirty="0">
                <a:effectLst/>
                <a:latin typeface="Times New Roman"/>
                <a:ea typeface="Times New Roman" panose="02020603050405020304" pitchFamily="18" charset="0"/>
                <a:cs typeface="Book Antiqua" panose="02040602050305030304" pitchFamily="18" charset="0"/>
              </a:rPr>
              <a:t> : Average Price of the Mobiles phones in India:</a:t>
            </a:r>
            <a:br>
              <a:rPr lang="en-IN" sz="1800" dirty="0">
                <a:effectLst/>
                <a:latin typeface="Book Antiqua" panose="02040602050305030304" pitchFamily="18" charset="0"/>
                <a:ea typeface="Book Antiqua" panose="02040602050305030304" pitchFamily="18" charset="0"/>
                <a:cs typeface="Book Antiqua" panose="02040602050305030304" pitchFamily="18" charset="0"/>
              </a:rPr>
            </a:br>
            <a:endParaRPr lang="en-IN" sz="1800" dirty="0">
              <a:latin typeface="Times New Roman"/>
              <a:cs typeface="Times New Roman"/>
            </a:endParaRPr>
          </a:p>
        </p:txBody>
      </p:sp>
      <p:sp>
        <p:nvSpPr>
          <p:cNvPr id="3" name="TextBox 2">
            <a:extLst>
              <a:ext uri="{FF2B5EF4-FFF2-40B4-BE49-F238E27FC236}">
                <a16:creationId xmlns:a16="http://schemas.microsoft.com/office/drawing/2014/main" id="{402997F0-D985-8966-B19C-B663AC5F01C7}"/>
              </a:ext>
            </a:extLst>
          </p:cNvPr>
          <p:cNvSpPr txBox="1"/>
          <p:nvPr/>
        </p:nvSpPr>
        <p:spPr>
          <a:xfrm>
            <a:off x="400521" y="348860"/>
            <a:ext cx="8924847" cy="1200329"/>
          </a:xfrm>
          <a:prstGeom prst="rect">
            <a:avLst/>
          </a:prstGeom>
          <a:noFill/>
        </p:spPr>
        <p:txBody>
          <a:bodyPr wrap="square" rtlCol="0">
            <a:spAutoFit/>
          </a:bodyPr>
          <a:lstStyle/>
          <a:p>
            <a:r>
              <a:rPr lang="en-US" sz="1800" b="1" dirty="0">
                <a:effectLst/>
                <a:latin typeface="Times New Roman" panose="02020603050405020304" pitchFamily="18" charset="0"/>
                <a:ea typeface="Times New Roman" panose="02020603050405020304" pitchFamily="18" charset="0"/>
                <a:cs typeface="Book Antiqua" panose="02040602050305030304" pitchFamily="18" charset="0"/>
              </a:rPr>
              <a:t>Purpose of the Query:</a:t>
            </a:r>
            <a:r>
              <a:rPr lang="en-US" sz="1800" dirty="0">
                <a:effectLst/>
                <a:latin typeface="Times New Roman" panose="02020603050405020304" pitchFamily="18" charset="0"/>
                <a:ea typeface="Times New Roman" panose="02020603050405020304" pitchFamily="18" charset="0"/>
                <a:cs typeface="Book Antiqua" panose="02040602050305030304" pitchFamily="18" charset="0"/>
              </a:rPr>
              <a:t> The query is designed to calculate the average price of mobile phones in India. This helps in understanding the general price point of mobile phones originating from or sold in India.</a:t>
            </a:r>
            <a:endParaRPr lang="en-IN" sz="1800" dirty="0">
              <a:effectLst/>
              <a:latin typeface="Book Antiqua" panose="02040602050305030304" pitchFamily="18" charset="0"/>
              <a:ea typeface="Book Antiqua" panose="02040602050305030304" pitchFamily="18" charset="0"/>
              <a:cs typeface="Book Antiqua" panose="02040602050305030304" pitchFamily="18" charset="0"/>
            </a:endParaRPr>
          </a:p>
          <a:p>
            <a:endParaRPr lang="en-IN" dirty="0"/>
          </a:p>
        </p:txBody>
      </p:sp>
      <p:sp>
        <p:nvSpPr>
          <p:cNvPr id="4" name="TextBox 3">
            <a:extLst>
              <a:ext uri="{FF2B5EF4-FFF2-40B4-BE49-F238E27FC236}">
                <a16:creationId xmlns:a16="http://schemas.microsoft.com/office/drawing/2014/main" id="{E6F5D534-4A58-6238-C0D5-5ECCAB6172CA}"/>
              </a:ext>
            </a:extLst>
          </p:cNvPr>
          <p:cNvSpPr txBox="1"/>
          <p:nvPr/>
        </p:nvSpPr>
        <p:spPr>
          <a:xfrm>
            <a:off x="349366" y="1216390"/>
            <a:ext cx="9027155" cy="880434"/>
          </a:xfrm>
          <a:prstGeom prst="rect">
            <a:avLst/>
          </a:prstGeom>
          <a:noFill/>
        </p:spPr>
        <p:txBody>
          <a:bodyPr wrap="square" rtlCol="0">
            <a:spAutoFit/>
          </a:bodyPr>
          <a:lstStyle/>
          <a:p>
            <a:pPr>
              <a:lnSpc>
                <a:spcPct val="150000"/>
              </a:lnSpc>
              <a:spcAft>
                <a:spcPts val="800"/>
              </a:spcAft>
            </a:pPr>
            <a:r>
              <a:rPr lang="en-IN" sz="1800" dirty="0">
                <a:effectLst/>
                <a:latin typeface="Times New Roman" panose="02020603050405020304" pitchFamily="18" charset="0"/>
                <a:ea typeface="Times New Roman" panose="02020603050405020304" pitchFamily="18" charset="0"/>
                <a:cs typeface="Book Antiqua" panose="02040602050305030304" pitchFamily="18" charset="0"/>
              </a:rPr>
              <a:t>Query:</a:t>
            </a:r>
            <a:r>
              <a:rPr lang="en-IN" sz="1800" dirty="0">
                <a:effectLst/>
                <a:latin typeface="Times New Roman" panose="02020603050405020304" pitchFamily="18" charset="0"/>
                <a:ea typeface="Book Antiqua" panose="02040602050305030304" pitchFamily="18" charset="0"/>
                <a:cs typeface="Book Antiqua" panose="02040602050305030304" pitchFamily="18" charset="0"/>
              </a:rPr>
              <a:t> </a:t>
            </a:r>
            <a:r>
              <a:rPr lang="en-US" sz="1800" dirty="0">
                <a:effectLst/>
                <a:latin typeface="Times New Roman" panose="02020603050405020304" pitchFamily="18" charset="0"/>
                <a:ea typeface="Book Antiqua" panose="02040602050305030304" pitchFamily="18" charset="0"/>
                <a:cs typeface="Book Antiqua" panose="02040602050305030304" pitchFamily="18" charset="0"/>
              </a:rPr>
              <a:t>“</a:t>
            </a:r>
            <a:r>
              <a:rPr lang="en-IN" sz="1800" i="1" dirty="0">
                <a:effectLst/>
                <a:latin typeface="Times New Roman" panose="02020603050405020304" pitchFamily="18" charset="0"/>
                <a:ea typeface="Times New Roman" panose="02020603050405020304" pitchFamily="18" charset="0"/>
                <a:cs typeface="Book Antiqua" panose="02040602050305030304" pitchFamily="18" charset="0"/>
              </a:rPr>
              <a:t>SELECT </a:t>
            </a:r>
            <a:r>
              <a:rPr lang="en-IN" sz="1800" i="1" dirty="0" err="1">
                <a:effectLst/>
                <a:latin typeface="Times New Roman" panose="02020603050405020304" pitchFamily="18" charset="0"/>
                <a:ea typeface="Times New Roman" panose="02020603050405020304" pitchFamily="18" charset="0"/>
                <a:cs typeface="Book Antiqua" panose="02040602050305030304" pitchFamily="18" charset="0"/>
              </a:rPr>
              <a:t>Country_of_Origin</a:t>
            </a:r>
            <a:r>
              <a:rPr lang="en-IN" sz="1800" i="1" dirty="0">
                <a:effectLst/>
                <a:latin typeface="Times New Roman" panose="02020603050405020304" pitchFamily="18" charset="0"/>
                <a:ea typeface="Times New Roman" panose="02020603050405020304" pitchFamily="18" charset="0"/>
                <a:cs typeface="Book Antiqua" panose="02040602050305030304" pitchFamily="18" charset="0"/>
              </a:rPr>
              <a:t>, AVG(Price) AS </a:t>
            </a:r>
            <a:r>
              <a:rPr lang="en-IN" sz="1800" i="1" dirty="0" err="1">
                <a:effectLst/>
                <a:latin typeface="Times New Roman" panose="02020603050405020304" pitchFamily="18" charset="0"/>
                <a:ea typeface="Times New Roman" panose="02020603050405020304" pitchFamily="18" charset="0"/>
                <a:cs typeface="Book Antiqua" panose="02040602050305030304" pitchFamily="18" charset="0"/>
              </a:rPr>
              <a:t>avg_price</a:t>
            </a:r>
            <a:r>
              <a:rPr lang="en-IN" sz="1800" i="1" dirty="0">
                <a:effectLst/>
                <a:latin typeface="Times New Roman" panose="02020603050405020304" pitchFamily="18" charset="0"/>
                <a:ea typeface="Times New Roman" panose="02020603050405020304" pitchFamily="18" charset="0"/>
                <a:cs typeface="Book Antiqua" panose="02040602050305030304" pitchFamily="18" charset="0"/>
              </a:rPr>
              <a:t> FROM </a:t>
            </a:r>
            <a:r>
              <a:rPr lang="en-IN" sz="1800" i="1" dirty="0" err="1">
                <a:effectLst/>
                <a:latin typeface="Times New Roman" panose="02020603050405020304" pitchFamily="18" charset="0"/>
                <a:ea typeface="Times New Roman" panose="02020603050405020304" pitchFamily="18" charset="0"/>
                <a:cs typeface="Book Antiqua" panose="02040602050305030304" pitchFamily="18" charset="0"/>
              </a:rPr>
              <a:t>mobile_data</a:t>
            </a:r>
            <a:r>
              <a:rPr lang="en-IN" sz="1800" i="1" dirty="0">
                <a:effectLst/>
                <a:latin typeface="Times New Roman" panose="02020603050405020304" pitchFamily="18" charset="0"/>
                <a:ea typeface="Times New Roman" panose="02020603050405020304" pitchFamily="18" charset="0"/>
                <a:cs typeface="Book Antiqua" panose="02040602050305030304" pitchFamily="18" charset="0"/>
              </a:rPr>
              <a:t> WHERE </a:t>
            </a:r>
            <a:r>
              <a:rPr lang="en-IN" sz="1800" i="1" dirty="0" err="1">
                <a:effectLst/>
                <a:latin typeface="Times New Roman" panose="02020603050405020304" pitchFamily="18" charset="0"/>
                <a:ea typeface="Times New Roman" panose="02020603050405020304" pitchFamily="18" charset="0"/>
                <a:cs typeface="Book Antiqua" panose="02040602050305030304" pitchFamily="18" charset="0"/>
              </a:rPr>
              <a:t>Country_of_Origin</a:t>
            </a:r>
            <a:r>
              <a:rPr lang="en-IN" sz="1800" i="1" dirty="0">
                <a:effectLst/>
                <a:latin typeface="Times New Roman" panose="02020603050405020304" pitchFamily="18" charset="0"/>
                <a:ea typeface="Times New Roman" panose="02020603050405020304" pitchFamily="18" charset="0"/>
                <a:cs typeface="Book Antiqua" panose="02040602050305030304" pitchFamily="18" charset="0"/>
              </a:rPr>
              <a:t> = 'India' GROUP BY </a:t>
            </a:r>
            <a:r>
              <a:rPr lang="en-IN" sz="1800" i="1" dirty="0" err="1">
                <a:effectLst/>
                <a:latin typeface="Times New Roman" panose="02020603050405020304" pitchFamily="18" charset="0"/>
                <a:ea typeface="Times New Roman" panose="02020603050405020304" pitchFamily="18" charset="0"/>
                <a:cs typeface="Book Antiqua" panose="02040602050305030304" pitchFamily="18" charset="0"/>
              </a:rPr>
              <a:t>Country_of_Origin</a:t>
            </a:r>
            <a:r>
              <a:rPr lang="en-IN" sz="1800" i="1" dirty="0">
                <a:effectLst/>
                <a:latin typeface="Times New Roman" panose="02020603050405020304" pitchFamily="18" charset="0"/>
                <a:ea typeface="Times New Roman" panose="02020603050405020304" pitchFamily="18" charset="0"/>
                <a:cs typeface="Book Antiqua" panose="02040602050305030304" pitchFamily="18" charset="0"/>
              </a:rPr>
              <a:t>;”</a:t>
            </a:r>
            <a:endParaRPr lang="en-IN" sz="1800" dirty="0">
              <a:effectLst/>
              <a:latin typeface="Book Antiqua" panose="02040602050305030304" pitchFamily="18" charset="0"/>
              <a:ea typeface="Book Antiqua" panose="02040602050305030304" pitchFamily="18" charset="0"/>
              <a:cs typeface="Book Antiqua" panose="02040602050305030304" pitchFamily="18" charset="0"/>
            </a:endParaRPr>
          </a:p>
        </p:txBody>
      </p:sp>
      <p:pic>
        <p:nvPicPr>
          <p:cNvPr id="5" name="Picture 4">
            <a:extLst>
              <a:ext uri="{FF2B5EF4-FFF2-40B4-BE49-F238E27FC236}">
                <a16:creationId xmlns:a16="http://schemas.microsoft.com/office/drawing/2014/main" id="{39BA79DC-2523-4BBC-212E-FB6F7C1BDEC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366" y="2110515"/>
            <a:ext cx="4581200" cy="2805262"/>
          </a:xfrm>
          <a:prstGeom prst="rect">
            <a:avLst/>
          </a:prstGeom>
          <a:noFill/>
          <a:ln>
            <a:noFill/>
          </a:ln>
        </p:spPr>
      </p:pic>
      <p:sp>
        <p:nvSpPr>
          <p:cNvPr id="6" name="TextBox 5">
            <a:extLst>
              <a:ext uri="{FF2B5EF4-FFF2-40B4-BE49-F238E27FC236}">
                <a16:creationId xmlns:a16="http://schemas.microsoft.com/office/drawing/2014/main" id="{D0E260BC-CFA2-7F5F-AB96-F0075068CD7A}"/>
              </a:ext>
            </a:extLst>
          </p:cNvPr>
          <p:cNvSpPr txBox="1"/>
          <p:nvPr/>
        </p:nvSpPr>
        <p:spPr>
          <a:xfrm>
            <a:off x="5267246" y="2110515"/>
            <a:ext cx="3527388" cy="2644314"/>
          </a:xfrm>
          <a:prstGeom prst="rect">
            <a:avLst/>
          </a:prstGeom>
          <a:noFill/>
        </p:spPr>
        <p:txBody>
          <a:bodyPr wrap="square" rtlCol="0">
            <a:spAutoFit/>
          </a:bodyPr>
          <a:lstStyle/>
          <a:p>
            <a:pPr>
              <a:lnSpc>
                <a:spcPct val="150000"/>
              </a:lnSpc>
              <a:spcAft>
                <a:spcPts val="800"/>
              </a:spcAft>
            </a:pPr>
            <a:r>
              <a:rPr lang="en-IN" sz="1400" b="1" dirty="0">
                <a:effectLst/>
                <a:latin typeface="Times New Roman" panose="02020603050405020304" pitchFamily="18" charset="0"/>
                <a:ea typeface="Times New Roman" panose="02020603050405020304" pitchFamily="18" charset="0"/>
                <a:cs typeface="Book Antiqua" panose="02040602050305030304" pitchFamily="18" charset="0"/>
              </a:rPr>
              <a:t>Insights:</a:t>
            </a:r>
            <a:r>
              <a:rPr lang="en-IN" sz="1400" dirty="0">
                <a:effectLst/>
                <a:latin typeface="Times New Roman" panose="02020603050405020304" pitchFamily="18" charset="0"/>
                <a:ea typeface="Book Antiqua" panose="02040602050305030304" pitchFamily="18" charset="0"/>
                <a:cs typeface="Book Antiqua" panose="02040602050305030304" pitchFamily="18" charset="0"/>
              </a:rPr>
              <a:t> </a:t>
            </a:r>
            <a:r>
              <a:rPr lang="en-IN" sz="1400" dirty="0">
                <a:effectLst/>
                <a:latin typeface="Times New Roman" panose="02020603050405020304" pitchFamily="18" charset="0"/>
                <a:ea typeface="Times New Roman" panose="02020603050405020304" pitchFamily="18" charset="0"/>
                <a:cs typeface="Book Antiqua" panose="02040602050305030304" pitchFamily="18" charset="0"/>
              </a:rPr>
              <a:t>The average mobile phone price in India, around ₹20,000, suggests a strong consumer preference for mid-range devices, indicating that brands can capture a larger market by focusing on budget-friendly options. This price point serves as a strategic benchmark for brands aiming to align with local purchasing power.</a:t>
            </a:r>
            <a:endParaRPr lang="en-IN" sz="1400" dirty="0">
              <a:effectLst/>
              <a:latin typeface="Book Antiqua" panose="02040602050305030304" pitchFamily="18" charset="0"/>
              <a:ea typeface="Book Antiqua" panose="02040602050305030304" pitchFamily="18" charset="0"/>
              <a:cs typeface="Book Antiqua" panose="02040602050305030304" pitchFamily="18" charset="0"/>
            </a:endParaRPr>
          </a:p>
        </p:txBody>
      </p:sp>
    </p:spTree>
    <p:extLst>
      <p:ext uri="{BB962C8B-B14F-4D97-AF65-F5344CB8AC3E}">
        <p14:creationId xmlns:p14="http://schemas.microsoft.com/office/powerpoint/2010/main" val="2082703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98C7E-BDE9-4430-448A-BB523124E6E4}"/>
              </a:ext>
            </a:extLst>
          </p:cNvPr>
          <p:cNvSpPr>
            <a:spLocks noGrp="1"/>
          </p:cNvSpPr>
          <p:nvPr>
            <p:ph type="ctrTitle"/>
          </p:nvPr>
        </p:nvSpPr>
        <p:spPr>
          <a:xfrm>
            <a:off x="409234" y="287955"/>
            <a:ext cx="7790137" cy="369506"/>
          </a:xfrm>
        </p:spPr>
        <p:txBody>
          <a:bodyPr/>
          <a:lstStyle/>
          <a:p>
            <a:r>
              <a:rPr lang="en-US" sz="1800" b="1" dirty="0">
                <a:effectLst/>
                <a:latin typeface="Times New Roman" panose="02020603050405020304" pitchFamily="18" charset="0"/>
              </a:rPr>
              <a:t>Data Visualization</a:t>
            </a:r>
            <a:br>
              <a:rPr lang="en-IN" sz="1800" b="1" dirty="0">
                <a:effectLst/>
                <a:latin typeface="Book Antiqua" panose="02040602050305030304" pitchFamily="18" charset="0"/>
              </a:rPr>
            </a:br>
            <a:endParaRPr lang="en-IN" dirty="0"/>
          </a:p>
        </p:txBody>
      </p:sp>
      <p:sp>
        <p:nvSpPr>
          <p:cNvPr id="3" name="TextBox 2">
            <a:extLst>
              <a:ext uri="{FF2B5EF4-FFF2-40B4-BE49-F238E27FC236}">
                <a16:creationId xmlns:a16="http://schemas.microsoft.com/office/drawing/2014/main" id="{81938297-A1DE-4854-84FD-DC1484A8954C}"/>
              </a:ext>
            </a:extLst>
          </p:cNvPr>
          <p:cNvSpPr txBox="1"/>
          <p:nvPr/>
        </p:nvSpPr>
        <p:spPr>
          <a:xfrm>
            <a:off x="241824" y="438307"/>
            <a:ext cx="8962631" cy="897169"/>
          </a:xfrm>
          <a:prstGeom prst="rect">
            <a:avLst/>
          </a:prstGeom>
          <a:noFill/>
        </p:spPr>
        <p:txBody>
          <a:bodyPr wrap="square" rtlCol="0">
            <a:spAutoFit/>
          </a:bodyPr>
          <a:lstStyle/>
          <a:p>
            <a:pPr marL="342900" indent="-342900">
              <a:lnSpc>
                <a:spcPct val="150000"/>
              </a:lnSpc>
              <a:spcAft>
                <a:spcPts val="800"/>
              </a:spcAft>
              <a:buFont typeface="Symbol" panose="05050102010706020507" pitchFamily="18" charset="2"/>
              <a:buChar char=""/>
            </a:pPr>
            <a:r>
              <a:rPr lang="en-IN" sz="1600" b="1" dirty="0">
                <a:effectLst/>
                <a:latin typeface="Times New Roman" panose="02020603050405020304" pitchFamily="18" charset="0"/>
                <a:ea typeface="Book Antiqua" panose="02040602050305030304" pitchFamily="18" charset="0"/>
                <a:cs typeface="Book Antiqua" panose="02040602050305030304" pitchFamily="18" charset="0"/>
              </a:rPr>
              <a:t>Description: </a:t>
            </a:r>
            <a:r>
              <a:rPr lang="en-IN" sz="1600" dirty="0">
                <a:effectLst/>
                <a:latin typeface="Times New Roman" panose="02020603050405020304" pitchFamily="18" charset="0"/>
                <a:ea typeface="Book Antiqua" panose="02040602050305030304" pitchFamily="18" charset="0"/>
                <a:cs typeface="Book Antiqua" panose="02040602050305030304" pitchFamily="18" charset="0"/>
              </a:rPr>
              <a:t>A horizontal bar chart illustrating the average price of Android and iOS phones.</a:t>
            </a:r>
            <a:endParaRPr lang="en-IN" sz="1600" dirty="0">
              <a:effectLst/>
              <a:latin typeface="Book Antiqua" panose="02040602050305030304" pitchFamily="18" charset="0"/>
              <a:ea typeface="Book Antiqua" panose="02040602050305030304" pitchFamily="18" charset="0"/>
              <a:cs typeface="Book Antiqua" panose="02040602050305030304" pitchFamily="18" charset="0"/>
            </a:endParaRPr>
          </a:p>
          <a:p>
            <a:pPr marL="342900" lvl="0" indent="-342900">
              <a:lnSpc>
                <a:spcPct val="150000"/>
              </a:lnSpc>
              <a:spcAft>
                <a:spcPts val="800"/>
              </a:spcAft>
              <a:buFont typeface="Symbol" panose="05050102010706020507" pitchFamily="18" charset="2"/>
              <a:buChar char=""/>
            </a:pPr>
            <a:endParaRPr lang="en-IN" sz="1600" dirty="0">
              <a:effectLst/>
              <a:latin typeface="Book Antiqua" panose="02040602050305030304" pitchFamily="18" charset="0"/>
              <a:ea typeface="Book Antiqua" panose="02040602050305030304" pitchFamily="18" charset="0"/>
              <a:cs typeface="Book Antiqua" panose="02040602050305030304" pitchFamily="18" charset="0"/>
            </a:endParaRPr>
          </a:p>
        </p:txBody>
      </p:sp>
      <p:pic>
        <p:nvPicPr>
          <p:cNvPr id="4" name="Picture 3">
            <a:extLst>
              <a:ext uri="{FF2B5EF4-FFF2-40B4-BE49-F238E27FC236}">
                <a16:creationId xmlns:a16="http://schemas.microsoft.com/office/drawing/2014/main" id="{D6AECFB4-BF81-5AE7-15A2-32CDFEC8E7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1824" y="1020206"/>
            <a:ext cx="3589020" cy="3541395"/>
          </a:xfrm>
          <a:prstGeom prst="rect">
            <a:avLst/>
          </a:prstGeom>
          <a:noFill/>
          <a:ln>
            <a:noFill/>
          </a:ln>
        </p:spPr>
      </p:pic>
      <p:sp>
        <p:nvSpPr>
          <p:cNvPr id="5" name="TextBox 4">
            <a:extLst>
              <a:ext uri="{FF2B5EF4-FFF2-40B4-BE49-F238E27FC236}">
                <a16:creationId xmlns:a16="http://schemas.microsoft.com/office/drawing/2014/main" id="{91AD5B8A-2B07-0A02-9559-8F94835A4B22}"/>
              </a:ext>
            </a:extLst>
          </p:cNvPr>
          <p:cNvSpPr txBox="1"/>
          <p:nvPr/>
        </p:nvSpPr>
        <p:spPr>
          <a:xfrm>
            <a:off x="4190947" y="886891"/>
            <a:ext cx="4156364" cy="2393476"/>
          </a:xfrm>
          <a:prstGeom prst="rect">
            <a:avLst/>
          </a:prstGeom>
          <a:noFill/>
        </p:spPr>
        <p:txBody>
          <a:bodyPr wrap="square" rtlCol="0">
            <a:spAutoFit/>
          </a:bodyPr>
          <a:lstStyle/>
          <a:p>
            <a:pPr>
              <a:lnSpc>
                <a:spcPct val="115000"/>
              </a:lnSpc>
              <a:spcAft>
                <a:spcPts val="800"/>
              </a:spcAft>
            </a:pPr>
            <a:r>
              <a:rPr lang="en-IN" sz="1200" b="1" dirty="0">
                <a:effectLst/>
                <a:latin typeface="Times New Roman" panose="02020603050405020304" pitchFamily="18" charset="0"/>
                <a:ea typeface="Book Antiqua" panose="02040602050305030304" pitchFamily="18" charset="0"/>
                <a:cs typeface="Book Antiqua" panose="02040602050305030304" pitchFamily="18" charset="0"/>
              </a:rPr>
              <a:t>Key Findings:</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pPr>
              <a:lnSpc>
                <a:spcPct val="115000"/>
              </a:lnSpc>
              <a:spcAft>
                <a:spcPts val="800"/>
              </a:spcAft>
            </a:pP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The average price of iOS phones is significantly higher than that of Android </a:t>
            </a:r>
            <a:r>
              <a:rPr lang="en-IN" sz="1200" dirty="0" err="1">
                <a:effectLst/>
                <a:latin typeface="Times New Roman" panose="02020603050405020304" pitchFamily="18" charset="0"/>
                <a:ea typeface="Book Antiqua" panose="02040602050305030304" pitchFamily="18" charset="0"/>
                <a:cs typeface="Book Antiqua" panose="02040602050305030304" pitchFamily="18" charset="0"/>
              </a:rPr>
              <a:t>phones.Android</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devices show a wider range of price points, reflecting a diverse market catering to various consumer </a:t>
            </a:r>
            <a:r>
              <a:rPr lang="en-IN" sz="1200" dirty="0" err="1">
                <a:effectLst/>
                <a:latin typeface="Times New Roman" panose="02020603050405020304" pitchFamily="18" charset="0"/>
                <a:ea typeface="Book Antiqua" panose="02040602050305030304" pitchFamily="18" charset="0"/>
                <a:cs typeface="Book Antiqua" panose="02040602050305030304" pitchFamily="18" charset="0"/>
              </a:rPr>
              <a:t>budgets.The</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price difference suggests that iOS targets a premium segment, while Android serves both budget-conscious and high-end </a:t>
            </a:r>
            <a:r>
              <a:rPr lang="en-IN" sz="1200" dirty="0" err="1">
                <a:effectLst/>
                <a:latin typeface="Times New Roman" panose="02020603050405020304" pitchFamily="18" charset="0"/>
                <a:ea typeface="Book Antiqua" panose="02040602050305030304" pitchFamily="18" charset="0"/>
                <a:cs typeface="Book Antiqua" panose="02040602050305030304" pitchFamily="18" charset="0"/>
              </a:rPr>
              <a:t>consumers.This</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price disparity may influence consumer choice, potentially impacting market share and sales strategies for both operating systems.</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endParaRPr lang="en-IN" sz="1200" dirty="0"/>
          </a:p>
        </p:txBody>
      </p:sp>
      <p:sp>
        <p:nvSpPr>
          <p:cNvPr id="6" name="TextBox 5">
            <a:extLst>
              <a:ext uri="{FF2B5EF4-FFF2-40B4-BE49-F238E27FC236}">
                <a16:creationId xmlns:a16="http://schemas.microsoft.com/office/drawing/2014/main" id="{383708ED-9840-546E-6B74-84E99808FFEF}"/>
              </a:ext>
            </a:extLst>
          </p:cNvPr>
          <p:cNvSpPr txBox="1"/>
          <p:nvPr/>
        </p:nvSpPr>
        <p:spPr>
          <a:xfrm>
            <a:off x="4190947" y="3076725"/>
            <a:ext cx="4529860" cy="1778820"/>
          </a:xfrm>
          <a:prstGeom prst="rect">
            <a:avLst/>
          </a:prstGeom>
          <a:noFill/>
        </p:spPr>
        <p:txBody>
          <a:bodyPr wrap="square" rtlCol="0">
            <a:spAutoFit/>
          </a:bodyPr>
          <a:lstStyle/>
          <a:p>
            <a:pPr>
              <a:lnSpc>
                <a:spcPct val="115000"/>
              </a:lnSpc>
              <a:spcAft>
                <a:spcPts val="800"/>
              </a:spcAft>
            </a:pPr>
            <a:r>
              <a:rPr lang="en-IN" sz="1200" b="1" dirty="0">
                <a:effectLst/>
                <a:latin typeface="Times New Roman" panose="02020603050405020304" pitchFamily="18" charset="0"/>
                <a:ea typeface="Book Antiqua" panose="02040602050305030304" pitchFamily="18" charset="0"/>
                <a:cs typeface="Book Antiqua" panose="02040602050305030304" pitchFamily="18" charset="0"/>
              </a:rPr>
              <a:t>Business Implications: </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The analysis indicates that iOS's premium pricing strategy aligns with targeting affluent consumers, while Android's diversity allows it to capture a larger share of the budget market. Companies in the mobile industry should consider these pricing dynamics when developing marketing strategies and product offerings, particularly focusing on the growing demand for affordable Android devices while maintaining a premium image for iOS products.</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p:txBody>
      </p:sp>
    </p:spTree>
    <p:extLst>
      <p:ext uri="{BB962C8B-B14F-4D97-AF65-F5344CB8AC3E}">
        <p14:creationId xmlns:p14="http://schemas.microsoft.com/office/powerpoint/2010/main" val="32717559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59D56-DE49-9C00-92A8-55F131DBCB90}"/>
              </a:ext>
            </a:extLst>
          </p:cNvPr>
          <p:cNvSpPr>
            <a:spLocks noGrp="1"/>
          </p:cNvSpPr>
          <p:nvPr>
            <p:ph type="ctrTitle"/>
          </p:nvPr>
        </p:nvSpPr>
        <p:spPr>
          <a:xfrm>
            <a:off x="386564" y="182157"/>
            <a:ext cx="8016848" cy="1158014"/>
          </a:xfrm>
        </p:spPr>
        <p:txBody>
          <a:bodyPr/>
          <a:lstStyle/>
          <a:p>
            <a:r>
              <a:rPr lang="en-IN" sz="1600" b="1" dirty="0">
                <a:effectLst/>
                <a:latin typeface="Times New Roman" panose="02020603050405020304" pitchFamily="18" charset="0"/>
                <a:ea typeface="Book Antiqua" panose="02040602050305030304" pitchFamily="18" charset="0"/>
                <a:cs typeface="Book Antiqua" panose="02040602050305030304" pitchFamily="18" charset="0"/>
              </a:rPr>
              <a:t>Description</a:t>
            </a:r>
            <a:r>
              <a:rPr lang="en-IN" sz="1600" dirty="0">
                <a:effectLst/>
                <a:latin typeface="Times New Roman" panose="02020603050405020304" pitchFamily="18" charset="0"/>
                <a:ea typeface="Book Antiqua" panose="02040602050305030304" pitchFamily="18" charset="0"/>
                <a:cs typeface="Book Antiqua" panose="02040602050305030304" pitchFamily="18" charset="0"/>
              </a:rPr>
              <a:t>: A bar chart displaying the top three brands with the highest total sales value to identify leading brands in revenue.</a:t>
            </a:r>
            <a:br>
              <a:rPr lang="en-IN" sz="1600" dirty="0">
                <a:effectLst/>
                <a:latin typeface="Book Antiqua" panose="02040602050305030304" pitchFamily="18" charset="0"/>
                <a:ea typeface="Book Antiqua" panose="02040602050305030304" pitchFamily="18" charset="0"/>
                <a:cs typeface="Book Antiqua" panose="02040602050305030304" pitchFamily="18" charset="0"/>
              </a:rPr>
            </a:br>
            <a:endParaRPr lang="en-IN" sz="4800" dirty="0"/>
          </a:p>
        </p:txBody>
      </p:sp>
      <p:pic>
        <p:nvPicPr>
          <p:cNvPr id="3" name="Picture 2">
            <a:extLst>
              <a:ext uri="{FF2B5EF4-FFF2-40B4-BE49-F238E27FC236}">
                <a16:creationId xmlns:a16="http://schemas.microsoft.com/office/drawing/2014/main" id="{F677178C-6D0F-2D56-E696-C221093A44D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8823" y="649054"/>
            <a:ext cx="4021455" cy="4434840"/>
          </a:xfrm>
          <a:prstGeom prst="rect">
            <a:avLst/>
          </a:prstGeom>
          <a:noFill/>
          <a:ln>
            <a:noFill/>
          </a:ln>
        </p:spPr>
      </p:pic>
      <p:sp>
        <p:nvSpPr>
          <p:cNvPr id="4" name="TextBox 3">
            <a:extLst>
              <a:ext uri="{FF2B5EF4-FFF2-40B4-BE49-F238E27FC236}">
                <a16:creationId xmlns:a16="http://schemas.microsoft.com/office/drawing/2014/main" id="{F50EF7D5-49A7-BD10-0DB3-94F185AB5DD7}"/>
              </a:ext>
            </a:extLst>
          </p:cNvPr>
          <p:cNvSpPr txBox="1"/>
          <p:nvPr/>
        </p:nvSpPr>
        <p:spPr>
          <a:xfrm>
            <a:off x="4572000" y="761164"/>
            <a:ext cx="4360403" cy="3982629"/>
          </a:xfrm>
          <a:prstGeom prst="rect">
            <a:avLst/>
          </a:prstGeom>
          <a:noFill/>
        </p:spPr>
        <p:txBody>
          <a:bodyPr wrap="square" rtlCol="0">
            <a:spAutoFit/>
          </a:bodyPr>
          <a:lstStyle/>
          <a:p>
            <a:pPr>
              <a:lnSpc>
                <a:spcPct val="115000"/>
              </a:lnSpc>
              <a:spcAft>
                <a:spcPts val="800"/>
              </a:spcAft>
            </a:pPr>
            <a:r>
              <a:rPr lang="en-IN" sz="1200" b="1" dirty="0">
                <a:effectLst/>
                <a:latin typeface="Times New Roman" panose="02020603050405020304" pitchFamily="18" charset="0"/>
                <a:ea typeface="Book Antiqua" panose="02040602050305030304" pitchFamily="18" charset="0"/>
                <a:cs typeface="Book Antiqua" panose="02040602050305030304" pitchFamily="18" charset="0"/>
              </a:rPr>
              <a:t>Key Findings</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pPr>
              <a:lnSpc>
                <a:spcPct val="115000"/>
              </a:lnSpc>
              <a:spcAft>
                <a:spcPts val="800"/>
              </a:spcAft>
            </a:pP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The analysis reveals the top three brands, highlighting their total sales </a:t>
            </a:r>
            <a:r>
              <a:rPr lang="en-IN" sz="1200" dirty="0" err="1">
                <a:effectLst/>
                <a:latin typeface="Times New Roman" panose="02020603050405020304" pitchFamily="18" charset="0"/>
                <a:ea typeface="Book Antiqua" panose="02040602050305030304" pitchFamily="18" charset="0"/>
                <a:cs typeface="Book Antiqua" panose="02040602050305030304" pitchFamily="18" charset="0"/>
              </a:rPr>
              <a:t>values.These</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leading brands showcase substantial market presence, suggesting strong customer loyalty and effective sales </a:t>
            </a:r>
            <a:r>
              <a:rPr lang="en-IN" sz="1200" dirty="0" err="1">
                <a:effectLst/>
                <a:latin typeface="Times New Roman" panose="02020603050405020304" pitchFamily="18" charset="0"/>
                <a:ea typeface="Book Antiqua" panose="02040602050305030304" pitchFamily="18" charset="0"/>
                <a:cs typeface="Book Antiqua" panose="02040602050305030304" pitchFamily="18" charset="0"/>
              </a:rPr>
              <a:t>strategies.The</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total sales values of these brands indicate their competitive advantages and potential market </a:t>
            </a:r>
            <a:r>
              <a:rPr lang="en-IN" sz="1200" dirty="0" err="1">
                <a:effectLst/>
                <a:latin typeface="Times New Roman" panose="02020603050405020304" pitchFamily="18" charset="0"/>
                <a:ea typeface="Book Antiqua" panose="02040602050305030304" pitchFamily="18" charset="0"/>
                <a:cs typeface="Book Antiqua" panose="02040602050305030304" pitchFamily="18" charset="0"/>
              </a:rPr>
              <a:t>influence.Understanding</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the factors contributing to their success can provide insights for other brands aiming to enhance their sales performance.</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pPr>
              <a:lnSpc>
                <a:spcPct val="115000"/>
              </a:lnSpc>
              <a:spcAft>
                <a:spcPts val="800"/>
              </a:spcAft>
            </a:pPr>
            <a:r>
              <a:rPr lang="en-IN" sz="1200" b="1" dirty="0">
                <a:effectLst/>
                <a:latin typeface="Times New Roman" panose="02020603050405020304" pitchFamily="18" charset="0"/>
                <a:ea typeface="Book Antiqua" panose="02040602050305030304" pitchFamily="18" charset="0"/>
                <a:cs typeface="Book Antiqua" panose="02040602050305030304" pitchFamily="18" charset="0"/>
              </a:rPr>
              <a:t>Business Implications</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The identification of top-performing brands underscores the importance of brand equity and market strategy. Other companies can </a:t>
            </a:r>
            <a:r>
              <a:rPr lang="en-IN" sz="1200" dirty="0" err="1">
                <a:effectLst/>
                <a:latin typeface="Times New Roman" panose="02020603050405020304" pitchFamily="18" charset="0"/>
                <a:ea typeface="Book Antiqua" panose="02040602050305030304" pitchFamily="18" charset="0"/>
                <a:cs typeface="Book Antiqua" panose="02040602050305030304" pitchFamily="18" charset="0"/>
              </a:rPr>
              <a:t>analyze</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these leaders’ marketing techniques, product offerings, and customer engagement strategies to improve their own performance. Additionally, insights from these top brands can guide investment decisions, product development, and marketing campaigns targeting specific consumer segments.</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endParaRPr lang="en-IN" sz="1200" dirty="0"/>
          </a:p>
        </p:txBody>
      </p:sp>
    </p:spTree>
    <p:extLst>
      <p:ext uri="{BB962C8B-B14F-4D97-AF65-F5344CB8AC3E}">
        <p14:creationId xmlns:p14="http://schemas.microsoft.com/office/powerpoint/2010/main" val="7689606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CE5A8-8179-C78A-A2C4-07689F336586}"/>
              </a:ext>
            </a:extLst>
          </p:cNvPr>
          <p:cNvSpPr>
            <a:spLocks noGrp="1"/>
          </p:cNvSpPr>
          <p:nvPr>
            <p:ph type="ctrTitle"/>
          </p:nvPr>
        </p:nvSpPr>
        <p:spPr>
          <a:xfrm>
            <a:off x="666174" y="174599"/>
            <a:ext cx="7034434" cy="1158014"/>
          </a:xfrm>
        </p:spPr>
        <p:txBody>
          <a:bodyPr/>
          <a:lstStyle/>
          <a:p>
            <a:r>
              <a:rPr lang="en-IN" sz="1800" dirty="0">
                <a:effectLst/>
                <a:latin typeface="Times New Roman" panose="02020603050405020304" pitchFamily="18" charset="0"/>
                <a:ea typeface="Book Antiqua" panose="02040602050305030304" pitchFamily="18" charset="0"/>
                <a:cs typeface="Book Antiqua" panose="02040602050305030304" pitchFamily="18" charset="0"/>
              </a:rPr>
              <a:t>Proportion of 5G and Non-5G Phones:</a:t>
            </a:r>
            <a:br>
              <a:rPr lang="en-IN" sz="1800" dirty="0">
                <a:effectLst/>
                <a:latin typeface="Book Antiqua" panose="02040602050305030304" pitchFamily="18" charset="0"/>
                <a:ea typeface="Book Antiqua" panose="02040602050305030304" pitchFamily="18" charset="0"/>
                <a:cs typeface="Book Antiqua" panose="02040602050305030304" pitchFamily="18" charset="0"/>
              </a:rPr>
            </a:br>
            <a:endParaRPr lang="en-IN" dirty="0"/>
          </a:p>
        </p:txBody>
      </p:sp>
      <p:sp>
        <p:nvSpPr>
          <p:cNvPr id="3" name="TextBox 2">
            <a:extLst>
              <a:ext uri="{FF2B5EF4-FFF2-40B4-BE49-F238E27FC236}">
                <a16:creationId xmlns:a16="http://schemas.microsoft.com/office/drawing/2014/main" id="{5E72B9F4-2DD3-27C9-96E4-1539456AD1B5}"/>
              </a:ext>
            </a:extLst>
          </p:cNvPr>
          <p:cNvSpPr txBox="1"/>
          <p:nvPr/>
        </p:nvSpPr>
        <p:spPr>
          <a:xfrm>
            <a:off x="0" y="529895"/>
            <a:ext cx="9001310" cy="369332"/>
          </a:xfrm>
          <a:prstGeom prst="rect">
            <a:avLst/>
          </a:prstGeom>
          <a:noFill/>
        </p:spPr>
        <p:txBody>
          <a:bodyPr wrap="none" rtlCol="0">
            <a:spAutoFit/>
          </a:bodyPr>
          <a:lstStyle/>
          <a:p>
            <a:r>
              <a:rPr lang="en-IN" sz="1800" b="1" dirty="0">
                <a:effectLst/>
                <a:latin typeface="Times New Roman" panose="02020603050405020304" pitchFamily="18" charset="0"/>
                <a:ea typeface="Book Antiqua" panose="02040602050305030304" pitchFamily="18" charset="0"/>
                <a:cs typeface="Book Antiqua" panose="02040602050305030304" pitchFamily="18" charset="0"/>
              </a:rPr>
              <a:t>Description:</a:t>
            </a:r>
            <a:r>
              <a:rPr lang="en-IN" sz="1800" dirty="0">
                <a:effectLst/>
                <a:latin typeface="Times New Roman" panose="02020603050405020304" pitchFamily="18" charset="0"/>
                <a:ea typeface="Book Antiqua" panose="02040602050305030304" pitchFamily="18" charset="0"/>
                <a:cs typeface="Book Antiqua" panose="02040602050305030304" pitchFamily="18" charset="0"/>
              </a:rPr>
              <a:t> A pie chart displaying the proportion of 5G phones compared to Non-5G phones.</a:t>
            </a:r>
            <a:endParaRPr lang="en-IN" dirty="0"/>
          </a:p>
        </p:txBody>
      </p:sp>
      <p:pic>
        <p:nvPicPr>
          <p:cNvPr id="4" name="Picture 3">
            <a:extLst>
              <a:ext uri="{FF2B5EF4-FFF2-40B4-BE49-F238E27FC236}">
                <a16:creationId xmlns:a16="http://schemas.microsoft.com/office/drawing/2014/main" id="{7CFB3BA2-115C-435D-957E-F2BA2025BCE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765" y="987075"/>
            <a:ext cx="4241800" cy="4091305"/>
          </a:xfrm>
          <a:prstGeom prst="rect">
            <a:avLst/>
          </a:prstGeom>
          <a:noFill/>
          <a:ln>
            <a:noFill/>
          </a:ln>
        </p:spPr>
      </p:pic>
      <p:sp>
        <p:nvSpPr>
          <p:cNvPr id="5" name="TextBox 4">
            <a:extLst>
              <a:ext uri="{FF2B5EF4-FFF2-40B4-BE49-F238E27FC236}">
                <a16:creationId xmlns:a16="http://schemas.microsoft.com/office/drawing/2014/main" id="{3931DC28-CC08-9617-CD87-0EC9401BE61A}"/>
              </a:ext>
            </a:extLst>
          </p:cNvPr>
          <p:cNvSpPr txBox="1"/>
          <p:nvPr/>
        </p:nvSpPr>
        <p:spPr>
          <a:xfrm>
            <a:off x="4844053" y="987075"/>
            <a:ext cx="4088350" cy="3995325"/>
          </a:xfrm>
          <a:prstGeom prst="rect">
            <a:avLst/>
          </a:prstGeom>
          <a:noFill/>
        </p:spPr>
        <p:txBody>
          <a:bodyPr wrap="square" rtlCol="0">
            <a:spAutoFit/>
          </a:bodyPr>
          <a:lstStyle/>
          <a:p>
            <a:pPr>
              <a:lnSpc>
                <a:spcPct val="115000"/>
              </a:lnSpc>
              <a:spcAft>
                <a:spcPts val="800"/>
              </a:spcAft>
            </a:pPr>
            <a:r>
              <a:rPr lang="en-IN" sz="1100" b="1" dirty="0">
                <a:effectLst/>
                <a:latin typeface="Times New Roman" panose="02020603050405020304" pitchFamily="18" charset="0"/>
                <a:ea typeface="Book Antiqua" panose="02040602050305030304" pitchFamily="18" charset="0"/>
                <a:cs typeface="Book Antiqua" panose="02040602050305030304" pitchFamily="18" charset="0"/>
              </a:rPr>
              <a:t>Key Findings:</a:t>
            </a:r>
            <a:endParaRPr lang="en-IN" sz="1100" dirty="0">
              <a:effectLst/>
              <a:latin typeface="Book Antiqua" panose="02040602050305030304" pitchFamily="18" charset="0"/>
              <a:ea typeface="Book Antiqua" panose="02040602050305030304" pitchFamily="18" charset="0"/>
              <a:cs typeface="Book Antiqua" panose="02040602050305030304" pitchFamily="18" charset="0"/>
            </a:endParaRPr>
          </a:p>
          <a:p>
            <a:pPr>
              <a:lnSpc>
                <a:spcPct val="115000"/>
              </a:lnSpc>
              <a:spcAft>
                <a:spcPts val="800"/>
              </a:spcAft>
            </a:pPr>
            <a:r>
              <a:rPr lang="en-IN" sz="1100" dirty="0">
                <a:effectLst/>
                <a:latin typeface="Times New Roman" panose="02020603050405020304" pitchFamily="18" charset="0"/>
                <a:ea typeface="Book Antiqua" panose="02040602050305030304" pitchFamily="18" charset="0"/>
                <a:cs typeface="Book Antiqua" panose="02040602050305030304" pitchFamily="18" charset="0"/>
              </a:rPr>
              <a:t>The analysis reveals the distribution of phones equipped with 5G technology versus those without, indicating the current trend in mobile connectivity.</a:t>
            </a:r>
            <a:endParaRPr lang="en-IN" sz="1100" dirty="0">
              <a:effectLst/>
              <a:latin typeface="Book Antiqua" panose="02040602050305030304" pitchFamily="18" charset="0"/>
              <a:ea typeface="Book Antiqua" panose="02040602050305030304" pitchFamily="18" charset="0"/>
              <a:cs typeface="Book Antiqua" panose="02040602050305030304" pitchFamily="18" charset="0"/>
            </a:endParaRPr>
          </a:p>
          <a:p>
            <a:pPr>
              <a:lnSpc>
                <a:spcPct val="115000"/>
              </a:lnSpc>
              <a:spcAft>
                <a:spcPts val="800"/>
              </a:spcAft>
            </a:pPr>
            <a:r>
              <a:rPr lang="en-IN" sz="1100" dirty="0">
                <a:effectLst/>
                <a:latin typeface="Times New Roman" panose="02020603050405020304" pitchFamily="18" charset="0"/>
                <a:ea typeface="Book Antiqua" panose="02040602050305030304" pitchFamily="18" charset="0"/>
                <a:cs typeface="Book Antiqua" panose="02040602050305030304" pitchFamily="18" charset="0"/>
              </a:rPr>
              <a:t>A significant proportion of the market may be shifting towards 5G phones, reflecting growing consumer demand for faster and more reliable network capabilities.</a:t>
            </a:r>
            <a:endParaRPr lang="en-IN" sz="1100" dirty="0">
              <a:effectLst/>
              <a:latin typeface="Book Antiqua" panose="02040602050305030304" pitchFamily="18" charset="0"/>
              <a:ea typeface="Book Antiqua" panose="02040602050305030304" pitchFamily="18" charset="0"/>
              <a:cs typeface="Book Antiqua" panose="02040602050305030304" pitchFamily="18" charset="0"/>
            </a:endParaRPr>
          </a:p>
          <a:p>
            <a:pPr>
              <a:lnSpc>
                <a:spcPct val="115000"/>
              </a:lnSpc>
              <a:spcAft>
                <a:spcPts val="800"/>
              </a:spcAft>
            </a:pPr>
            <a:r>
              <a:rPr lang="en-IN" sz="1100" dirty="0">
                <a:effectLst/>
                <a:latin typeface="Times New Roman" panose="02020603050405020304" pitchFamily="18" charset="0"/>
                <a:ea typeface="Book Antiqua" panose="02040602050305030304" pitchFamily="18" charset="0"/>
                <a:cs typeface="Book Antiqua" panose="02040602050305030304" pitchFamily="18" charset="0"/>
              </a:rPr>
              <a:t>The presence of Non-5G phones in the market highlights the ongoing relevance of budget-friendly options, catering to consumers who may not prioritize the latest technology.</a:t>
            </a:r>
            <a:endParaRPr lang="en-IN" sz="1100" dirty="0">
              <a:effectLst/>
              <a:latin typeface="Book Antiqua" panose="02040602050305030304" pitchFamily="18" charset="0"/>
              <a:ea typeface="Book Antiqua" panose="02040602050305030304" pitchFamily="18" charset="0"/>
              <a:cs typeface="Book Antiqua" panose="02040602050305030304" pitchFamily="18" charset="0"/>
            </a:endParaRPr>
          </a:p>
          <a:p>
            <a:pPr>
              <a:lnSpc>
                <a:spcPct val="115000"/>
              </a:lnSpc>
              <a:spcAft>
                <a:spcPts val="800"/>
              </a:spcAft>
            </a:pPr>
            <a:r>
              <a:rPr lang="en-IN" sz="1100" b="1" dirty="0">
                <a:effectLst/>
                <a:latin typeface="Times New Roman" panose="02020603050405020304" pitchFamily="18" charset="0"/>
                <a:ea typeface="Book Antiqua" panose="02040602050305030304" pitchFamily="18" charset="0"/>
                <a:cs typeface="Book Antiqua" panose="02040602050305030304" pitchFamily="18" charset="0"/>
              </a:rPr>
              <a:t>Business Implications: </a:t>
            </a:r>
            <a:r>
              <a:rPr lang="en-IN" sz="1100" dirty="0">
                <a:effectLst/>
                <a:latin typeface="Times New Roman" panose="02020603050405020304" pitchFamily="18" charset="0"/>
                <a:ea typeface="Book Antiqua" panose="02040602050305030304" pitchFamily="18" charset="0"/>
                <a:cs typeface="Book Antiqua" panose="02040602050305030304" pitchFamily="18" charset="0"/>
              </a:rPr>
              <a:t>The proportion of 5G to Non-5G phones can inform manufacturers and retailers about consumer preferences and market trends. Companies should consider investing in the development of 5G devices, as demand is likely to increase. Additionally, marketing strategies may need to highlight the advantages of 5G technology to attract tech-savvy consumers, while still providing options for those who prioritize affordability over the latest features.</a:t>
            </a:r>
            <a:endParaRPr lang="en-IN" sz="1100" dirty="0">
              <a:effectLst/>
              <a:latin typeface="Book Antiqua" panose="02040602050305030304" pitchFamily="18" charset="0"/>
              <a:ea typeface="Book Antiqua" panose="02040602050305030304" pitchFamily="18" charset="0"/>
              <a:cs typeface="Book Antiqua" panose="02040602050305030304" pitchFamily="18" charset="0"/>
            </a:endParaRPr>
          </a:p>
        </p:txBody>
      </p:sp>
    </p:spTree>
    <p:extLst>
      <p:ext uri="{BB962C8B-B14F-4D97-AF65-F5344CB8AC3E}">
        <p14:creationId xmlns:p14="http://schemas.microsoft.com/office/powerpoint/2010/main" val="2801493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74FB1-17DC-493D-B777-CA090B3B4FD5}"/>
              </a:ext>
            </a:extLst>
          </p:cNvPr>
          <p:cNvSpPr>
            <a:spLocks noGrp="1"/>
          </p:cNvSpPr>
          <p:nvPr>
            <p:ph type="ctrTitle"/>
          </p:nvPr>
        </p:nvSpPr>
        <p:spPr>
          <a:xfrm>
            <a:off x="355181" y="68801"/>
            <a:ext cx="7239630" cy="361949"/>
          </a:xfrm>
        </p:spPr>
        <p:txBody>
          <a:bodyPr/>
          <a:lstStyle/>
          <a:p>
            <a:pPr marL="342900" lvl="0" indent="-342900">
              <a:lnSpc>
                <a:spcPct val="115000"/>
              </a:lnSpc>
              <a:spcAft>
                <a:spcPts val="800"/>
              </a:spcAft>
            </a:pPr>
            <a:r>
              <a:rPr lang="en-IN" sz="1800" dirty="0">
                <a:effectLst/>
                <a:latin typeface="Times New Roman" panose="02020603050405020304" pitchFamily="18" charset="0"/>
                <a:ea typeface="Book Antiqua" panose="02040602050305030304" pitchFamily="18" charset="0"/>
                <a:cs typeface="Book Antiqua" panose="02040602050305030304" pitchFamily="18" charset="0"/>
              </a:rPr>
              <a:t>Density Plot of Phone Prices</a:t>
            </a:r>
            <a:endParaRPr lang="en-IN" sz="1800" dirty="0">
              <a:effectLst/>
              <a:latin typeface="Book Antiqua" panose="02040602050305030304" pitchFamily="18" charset="0"/>
              <a:ea typeface="Book Antiqua" panose="02040602050305030304" pitchFamily="18" charset="0"/>
              <a:cs typeface="Book Antiqua" panose="02040602050305030304" pitchFamily="18" charset="0"/>
            </a:endParaRPr>
          </a:p>
        </p:txBody>
      </p:sp>
      <p:sp>
        <p:nvSpPr>
          <p:cNvPr id="3" name="TextBox 2">
            <a:extLst>
              <a:ext uri="{FF2B5EF4-FFF2-40B4-BE49-F238E27FC236}">
                <a16:creationId xmlns:a16="http://schemas.microsoft.com/office/drawing/2014/main" id="{4BA42FB4-C090-5544-6FBB-6DE1313D44B5}"/>
              </a:ext>
            </a:extLst>
          </p:cNvPr>
          <p:cNvSpPr txBox="1"/>
          <p:nvPr/>
        </p:nvSpPr>
        <p:spPr>
          <a:xfrm>
            <a:off x="113356" y="550188"/>
            <a:ext cx="8660350" cy="861774"/>
          </a:xfrm>
          <a:prstGeom prst="rect">
            <a:avLst/>
          </a:prstGeom>
          <a:noFill/>
        </p:spPr>
        <p:txBody>
          <a:bodyPr wrap="square" rtlCol="0">
            <a:spAutoFit/>
          </a:bodyPr>
          <a:lstStyle/>
          <a:p>
            <a:r>
              <a:rPr lang="en-IN" sz="1600" b="1" dirty="0">
                <a:effectLst/>
                <a:latin typeface="Times New Roman" panose="02020603050405020304" pitchFamily="18" charset="0"/>
                <a:ea typeface="Book Antiqua" panose="02040602050305030304" pitchFamily="18" charset="0"/>
                <a:cs typeface="Book Antiqua" panose="02040602050305030304" pitchFamily="18" charset="0"/>
              </a:rPr>
              <a:t>Description: </a:t>
            </a:r>
            <a:r>
              <a:rPr lang="en-IN" sz="1600" dirty="0">
                <a:effectLst/>
                <a:latin typeface="Times New Roman" panose="02020603050405020304" pitchFamily="18" charset="0"/>
                <a:ea typeface="Book Antiqua" panose="02040602050305030304" pitchFamily="18" charset="0"/>
                <a:cs typeface="Book Antiqua" panose="02040602050305030304" pitchFamily="18" charset="0"/>
              </a:rPr>
              <a:t>A density plot showing smartphone price distribution by 5G availability, providing insights into pricing trends in the market.</a:t>
            </a:r>
            <a:endParaRPr lang="en-IN" sz="1600" dirty="0">
              <a:effectLst/>
              <a:latin typeface="Book Antiqua" panose="02040602050305030304" pitchFamily="18" charset="0"/>
              <a:ea typeface="Book Antiqua" panose="02040602050305030304" pitchFamily="18" charset="0"/>
              <a:cs typeface="Book Antiqua" panose="02040602050305030304" pitchFamily="18" charset="0"/>
            </a:endParaRPr>
          </a:p>
          <a:p>
            <a:endParaRPr lang="en-IN" sz="1600" dirty="0"/>
          </a:p>
        </p:txBody>
      </p:sp>
      <p:pic>
        <p:nvPicPr>
          <p:cNvPr id="4" name="Picture 3">
            <a:extLst>
              <a:ext uri="{FF2B5EF4-FFF2-40B4-BE49-F238E27FC236}">
                <a16:creationId xmlns:a16="http://schemas.microsoft.com/office/drawing/2014/main" id="{470F3205-0A97-1B97-40FE-83E9D4D772F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3356" y="1154844"/>
            <a:ext cx="3942715" cy="3919855"/>
          </a:xfrm>
          <a:prstGeom prst="rect">
            <a:avLst/>
          </a:prstGeom>
          <a:noFill/>
          <a:ln>
            <a:noFill/>
          </a:ln>
        </p:spPr>
      </p:pic>
      <p:sp>
        <p:nvSpPr>
          <p:cNvPr id="5" name="TextBox 4">
            <a:extLst>
              <a:ext uri="{FF2B5EF4-FFF2-40B4-BE49-F238E27FC236}">
                <a16:creationId xmlns:a16="http://schemas.microsoft.com/office/drawing/2014/main" id="{89DEBC21-0B41-AA53-B018-90E6E1B7636D}"/>
              </a:ext>
            </a:extLst>
          </p:cNvPr>
          <p:cNvSpPr txBox="1"/>
          <p:nvPr/>
        </p:nvSpPr>
        <p:spPr>
          <a:xfrm>
            <a:off x="4262162" y="1154844"/>
            <a:ext cx="3942715" cy="3550716"/>
          </a:xfrm>
          <a:prstGeom prst="rect">
            <a:avLst/>
          </a:prstGeom>
          <a:noFill/>
        </p:spPr>
        <p:txBody>
          <a:bodyPr wrap="square" rtlCol="0">
            <a:spAutoFit/>
          </a:bodyPr>
          <a:lstStyle/>
          <a:p>
            <a:pPr>
              <a:lnSpc>
                <a:spcPct val="115000"/>
              </a:lnSpc>
              <a:spcAft>
                <a:spcPts val="800"/>
              </a:spcAft>
            </a:pPr>
            <a:r>
              <a:rPr lang="en-IN" sz="1200" b="1" dirty="0">
                <a:effectLst/>
                <a:latin typeface="Times New Roman" panose="02020603050405020304" pitchFamily="18" charset="0"/>
                <a:ea typeface="Book Antiqua" panose="02040602050305030304" pitchFamily="18" charset="0"/>
                <a:cs typeface="Book Antiqua" panose="02040602050305030304" pitchFamily="18" charset="0"/>
              </a:rPr>
              <a:t>Key Findings:</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pPr marL="457200">
              <a:lnSpc>
                <a:spcPct val="115000"/>
              </a:lnSpc>
              <a:spcAft>
                <a:spcPts val="800"/>
              </a:spcAft>
            </a:pPr>
            <a:r>
              <a:rPr lang="en-IN" sz="1200" b="1" dirty="0">
                <a:effectLst/>
                <a:latin typeface="Times New Roman" panose="02020603050405020304" pitchFamily="18" charset="0"/>
                <a:ea typeface="Book Antiqua" panose="02040602050305030304" pitchFamily="18" charset="0"/>
                <a:cs typeface="Book Antiqua" panose="02040602050305030304" pitchFamily="18" charset="0"/>
              </a:rPr>
              <a:t>Distinct Price Clusters</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5G phones generally fall into higher price ranges, while non-5G phones spread across a broader range, covering budget and mid-tier markets.</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pPr marL="457200">
              <a:lnSpc>
                <a:spcPct val="115000"/>
              </a:lnSpc>
              <a:spcAft>
                <a:spcPts val="800"/>
              </a:spcAft>
            </a:pPr>
            <a:r>
              <a:rPr lang="en-IN" sz="1200" b="1" dirty="0">
                <a:effectLst/>
                <a:latin typeface="Times New Roman" panose="02020603050405020304" pitchFamily="18" charset="0"/>
                <a:ea typeface="Book Antiqua" panose="02040602050305030304" pitchFamily="18" charset="0"/>
                <a:cs typeface="Book Antiqua" panose="02040602050305030304" pitchFamily="18" charset="0"/>
              </a:rPr>
              <a:t>Premium for 5G</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Higher price densities for 5G phones suggest added value for advanced technology.</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pPr marL="457200">
              <a:lnSpc>
                <a:spcPct val="115000"/>
              </a:lnSpc>
              <a:spcAft>
                <a:spcPts val="800"/>
              </a:spcAft>
            </a:pPr>
            <a:r>
              <a:rPr lang="en-IN" sz="1200" b="1" dirty="0">
                <a:effectLst/>
                <a:latin typeface="Times New Roman" panose="02020603050405020304" pitchFamily="18" charset="0"/>
                <a:ea typeface="Book Antiqua" panose="02040602050305030304" pitchFamily="18" charset="0"/>
                <a:cs typeface="Book Antiqua" panose="02040602050305030304" pitchFamily="18" charset="0"/>
              </a:rPr>
              <a:t>Diverse Market for Non-5G</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Non-5G phones cater to a wider consumer base, with varied pricing to meet different budgets.</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pPr marL="457200">
              <a:lnSpc>
                <a:spcPct val="115000"/>
              </a:lnSpc>
              <a:spcAft>
                <a:spcPts val="800"/>
              </a:spcAft>
            </a:pPr>
            <a:r>
              <a:rPr lang="en-IN" sz="1200" b="1" dirty="0">
                <a:effectLst/>
                <a:latin typeface="Times New Roman" panose="02020603050405020304" pitchFamily="18" charset="0"/>
                <a:ea typeface="Book Antiqua" panose="02040602050305030304" pitchFamily="18" charset="0"/>
                <a:cs typeface="Book Antiqua" panose="02040602050305030304" pitchFamily="18" charset="0"/>
              </a:rPr>
              <a:t>Consumer Segmentation</a:t>
            </a:r>
            <a:r>
              <a:rPr lang="en-IN" sz="1200" dirty="0">
                <a:effectLst/>
                <a:latin typeface="Times New Roman" panose="02020603050405020304" pitchFamily="18" charset="0"/>
                <a:ea typeface="Book Antiqua" panose="02040602050305030304" pitchFamily="18" charset="0"/>
                <a:cs typeface="Book Antiqua" panose="02040602050305030304" pitchFamily="18" charset="0"/>
              </a:rPr>
              <a:t>: Pricing reflects the divergence in demand between 5G and non-5G buyers.</a:t>
            </a:r>
            <a:endParaRPr lang="en-IN" sz="1200" dirty="0">
              <a:effectLst/>
              <a:latin typeface="Book Antiqua" panose="02040602050305030304" pitchFamily="18" charset="0"/>
              <a:ea typeface="Book Antiqua" panose="02040602050305030304" pitchFamily="18" charset="0"/>
              <a:cs typeface="Book Antiqua" panose="02040602050305030304" pitchFamily="18" charset="0"/>
            </a:endParaRPr>
          </a:p>
          <a:p>
            <a:endParaRPr lang="en-IN" sz="1200" dirty="0"/>
          </a:p>
        </p:txBody>
      </p:sp>
    </p:spTree>
    <p:extLst>
      <p:ext uri="{BB962C8B-B14F-4D97-AF65-F5344CB8AC3E}">
        <p14:creationId xmlns:p14="http://schemas.microsoft.com/office/powerpoint/2010/main" val="35694671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6BFAC9-A0B4-610B-3333-5BB5C6F592AD}"/>
              </a:ext>
            </a:extLst>
          </p:cNvPr>
          <p:cNvSpPr txBox="1"/>
          <p:nvPr/>
        </p:nvSpPr>
        <p:spPr>
          <a:xfrm>
            <a:off x="476093" y="241825"/>
            <a:ext cx="7987775" cy="4247317"/>
          </a:xfrm>
          <a:prstGeom prst="rect">
            <a:avLst/>
          </a:prstGeom>
          <a:noFill/>
        </p:spPr>
        <p:txBody>
          <a:bodyPr wrap="square" rtlCol="0">
            <a:spAutoFit/>
          </a:bodyPr>
          <a:lstStyle/>
          <a:p>
            <a:r>
              <a:rPr lang="en-US" sz="3200" dirty="0"/>
              <a:t>Key Discussions about this analysis :</a:t>
            </a:r>
          </a:p>
          <a:p>
            <a:endParaRPr lang="en-US" sz="1400" dirty="0"/>
          </a:p>
          <a:p>
            <a:r>
              <a:rPr lang="en-US" sz="1400" dirty="0">
                <a:highlight>
                  <a:srgbClr val="FFFF00"/>
                </a:highlight>
              </a:rPr>
              <a:t>1. Brand Positioning and Market Segments: </a:t>
            </a:r>
            <a:r>
              <a:rPr lang="en-US" sz="1400" dirty="0"/>
              <a:t>Premium brands like Apple and Samsung cater to high-end consumers, while Xiaomi and </a:t>
            </a:r>
            <a:r>
              <a:rPr lang="en-US" sz="1400" dirty="0" err="1"/>
              <a:t>Realme</a:t>
            </a:r>
            <a:r>
              <a:rPr lang="en-US" sz="1400" dirty="0"/>
              <a:t> target budget-conscious buyers, illustrating clear market segmentation.</a:t>
            </a:r>
          </a:p>
          <a:p>
            <a:endParaRPr lang="en-US" sz="1400" dirty="0"/>
          </a:p>
          <a:p>
            <a:r>
              <a:rPr lang="en-US" sz="1400" dirty="0">
                <a:highlight>
                  <a:srgbClr val="FFFF00"/>
                </a:highlight>
              </a:rPr>
              <a:t>2. Technology Adoption and 5G Support: </a:t>
            </a:r>
            <a:r>
              <a:rPr lang="en-US" sz="1400" dirty="0"/>
              <a:t>Samsung and OnePlus lead in 5G adoption, focusing on future-ready features for premium consumers, whereas budget brands emphasize cost-effectiveness over 5G.</a:t>
            </a:r>
          </a:p>
          <a:p>
            <a:endParaRPr lang="en-US" sz="1400" dirty="0"/>
          </a:p>
          <a:p>
            <a:r>
              <a:rPr lang="en-US" sz="1400" dirty="0">
                <a:highlight>
                  <a:srgbClr val="FFFF00"/>
                </a:highlight>
              </a:rPr>
              <a:t>3. Battery Life and Performance Demands: </a:t>
            </a:r>
            <a:r>
              <a:rPr lang="en-US" sz="1400" dirty="0"/>
              <a:t>Battery capacities (4000–5000 </a:t>
            </a:r>
            <a:r>
              <a:rPr lang="en-US" sz="1400" dirty="0" err="1"/>
              <a:t>mAh</a:t>
            </a:r>
            <a:r>
              <a:rPr lang="en-US" sz="1400" dirty="0"/>
              <a:t>) meet consumer demand for long life, while high RAM capacities appeal to users needing multitasking and gaming performance.</a:t>
            </a:r>
          </a:p>
          <a:p>
            <a:endParaRPr lang="en-US" sz="1400" dirty="0"/>
          </a:p>
          <a:p>
            <a:r>
              <a:rPr lang="en-US" sz="1400" dirty="0">
                <a:highlight>
                  <a:srgbClr val="FFFF00"/>
                </a:highlight>
              </a:rPr>
              <a:t>4. Brand Diversity and Product Line Strategy: </a:t>
            </a:r>
            <a:r>
              <a:rPr lang="en-US" sz="1400" dirty="0"/>
              <a:t>Samsung and Xiaomi maintain diverse product lines; Samsung spans from budget to premium, while Xiaomi focuses on entry to mid-tier markets, broadening market reach.</a:t>
            </a:r>
          </a:p>
          <a:p>
            <a:endParaRPr lang="en-US" sz="1400" dirty="0"/>
          </a:p>
          <a:p>
            <a:r>
              <a:rPr lang="en-US" sz="1400" dirty="0">
                <a:highlight>
                  <a:srgbClr val="FFFF00"/>
                </a:highlight>
              </a:rPr>
              <a:t>5. Regional Impact on 5G and Innovation: </a:t>
            </a:r>
            <a:r>
              <a:rPr lang="en-US" sz="1400" dirty="0"/>
              <a:t>South Korea and China lead in 5G-enabled devices, reflecting their advanced telecom infrastructure and dominance in 5G innovation.</a:t>
            </a:r>
            <a:endParaRPr lang="en-IN" sz="1400" dirty="0"/>
          </a:p>
        </p:txBody>
      </p:sp>
    </p:spTree>
    <p:extLst>
      <p:ext uri="{BB962C8B-B14F-4D97-AF65-F5344CB8AC3E}">
        <p14:creationId xmlns:p14="http://schemas.microsoft.com/office/powerpoint/2010/main" val="2915527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BE869C-A9D4-D294-2E3A-44AD29AF4C29}"/>
            </a:ext>
          </a:extLst>
        </p:cNvPr>
        <p:cNvGrpSpPr/>
        <p:nvPr/>
      </p:nvGrpSpPr>
      <p:grpSpPr>
        <a:xfrm>
          <a:off x="0" y="0"/>
          <a:ext cx="0" cy="0"/>
          <a:chOff x="0" y="0"/>
          <a:chExt cx="0" cy="0"/>
        </a:xfrm>
      </p:grpSpPr>
      <p:pic>
        <p:nvPicPr>
          <p:cNvPr id="39" name="Imagen 38" descr="Círculo&#10;&#10;Descripción generada automáticamente">
            <a:extLst>
              <a:ext uri="{FF2B5EF4-FFF2-40B4-BE49-F238E27FC236}">
                <a16:creationId xmlns:a16="http://schemas.microsoft.com/office/drawing/2014/main" id="{58266F99-6723-17AD-7496-9CFD79CA6489}"/>
              </a:ext>
            </a:extLst>
          </p:cNvPr>
          <p:cNvPicPr>
            <a:picLocks noChangeAspect="1"/>
          </p:cNvPicPr>
          <p:nvPr/>
        </p:nvPicPr>
        <p:blipFill rotWithShape="1">
          <a:blip r:embed="rId2">
            <a:extLst>
              <a:ext uri="{28A0092B-C50C-407E-A947-70E740481C1C}">
                <a14:useLocalDpi xmlns:a14="http://schemas.microsoft.com/office/drawing/2010/main" val="0"/>
              </a:ext>
            </a:extLst>
          </a:blip>
          <a:srcRect l="26300" t="6535" r="24866" b="6900"/>
          <a:stretch/>
        </p:blipFill>
        <p:spPr>
          <a:xfrm>
            <a:off x="4644514" y="1170264"/>
            <a:ext cx="1000982" cy="998106"/>
          </a:xfrm>
          <a:prstGeom prst="rect">
            <a:avLst/>
          </a:prstGeom>
        </p:spPr>
      </p:pic>
      <p:pic>
        <p:nvPicPr>
          <p:cNvPr id="16" name="Marcador de posición de imagen 15" descr="Una persona sosteniendo una laptop&#10;&#10;Descripción generada automáticamente con confianza media">
            <a:extLst>
              <a:ext uri="{FF2B5EF4-FFF2-40B4-BE49-F238E27FC236}">
                <a16:creationId xmlns:a16="http://schemas.microsoft.com/office/drawing/2014/main" id="{9AB17C1C-6B29-7A2B-DE4F-757DA8FC11C6}"/>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1399" t="7590" r="34636" b="9817"/>
          <a:stretch/>
        </p:blipFill>
        <p:spPr>
          <a:xfrm rot="185466">
            <a:off x="5181490" y="680791"/>
            <a:ext cx="3001482" cy="3759733"/>
          </a:xfrm>
        </p:spPr>
      </p:pic>
      <p:pic>
        <p:nvPicPr>
          <p:cNvPr id="27" name="Imagen 26" descr="Dibujo de una persona&#10;&#10;Descripción generada automáticamente con confianza media">
            <a:extLst>
              <a:ext uri="{FF2B5EF4-FFF2-40B4-BE49-F238E27FC236}">
                <a16:creationId xmlns:a16="http://schemas.microsoft.com/office/drawing/2014/main" id="{7556077D-A56C-17E1-20F7-A948DDD8F31E}"/>
              </a:ext>
            </a:extLst>
          </p:cNvPr>
          <p:cNvPicPr>
            <a:picLocks noChangeAspect="1"/>
          </p:cNvPicPr>
          <p:nvPr/>
        </p:nvPicPr>
        <p:blipFill rotWithShape="1">
          <a:blip r:embed="rId4">
            <a:extLst>
              <a:ext uri="{28A0092B-C50C-407E-A947-70E740481C1C}">
                <a14:useLocalDpi xmlns:a14="http://schemas.microsoft.com/office/drawing/2010/main" val="0"/>
              </a:ext>
            </a:extLst>
          </a:blip>
          <a:srcRect l="1671" t="12604" r="39166" b="4333"/>
          <a:stretch/>
        </p:blipFill>
        <p:spPr>
          <a:xfrm rot="10800000" flipH="1" flipV="1">
            <a:off x="6192370" y="2857500"/>
            <a:ext cx="3155181" cy="2491740"/>
          </a:xfrm>
          <a:prstGeom prst="rect">
            <a:avLst/>
          </a:prstGeom>
          <a:effectLst/>
        </p:spPr>
      </p:pic>
      <p:pic>
        <p:nvPicPr>
          <p:cNvPr id="28" name="Imagen 27" descr="Icono&#10;&#10;Descripción generada automáticamente">
            <a:extLst>
              <a:ext uri="{FF2B5EF4-FFF2-40B4-BE49-F238E27FC236}">
                <a16:creationId xmlns:a16="http://schemas.microsoft.com/office/drawing/2014/main" id="{577BF4F4-D1E2-3317-DF73-2CE9BF89B7CD}"/>
              </a:ext>
            </a:extLst>
          </p:cNvPr>
          <p:cNvPicPr>
            <a:picLocks noChangeAspect="1"/>
          </p:cNvPicPr>
          <p:nvPr/>
        </p:nvPicPr>
        <p:blipFill rotWithShape="1">
          <a:blip r:embed="rId5">
            <a:extLst>
              <a:ext uri="{28A0092B-C50C-407E-A947-70E740481C1C}">
                <a14:useLocalDpi xmlns:a14="http://schemas.microsoft.com/office/drawing/2010/main" val="0"/>
              </a:ext>
            </a:extLst>
          </a:blip>
          <a:srcRect l="1740" t="45269" r="72962" b="24553"/>
          <a:stretch/>
        </p:blipFill>
        <p:spPr>
          <a:xfrm rot="10800000" flipH="1" flipV="1">
            <a:off x="7637929" y="4091940"/>
            <a:ext cx="1686410" cy="1131570"/>
          </a:xfrm>
          <a:prstGeom prst="rect">
            <a:avLst/>
          </a:prstGeom>
        </p:spPr>
      </p:pic>
      <p:pic>
        <p:nvPicPr>
          <p:cNvPr id="33" name="Imagen 32" descr="Imagen que contiene luz, lámpara&#10;&#10;Descripción generada automáticamente">
            <a:extLst>
              <a:ext uri="{FF2B5EF4-FFF2-40B4-BE49-F238E27FC236}">
                <a16:creationId xmlns:a16="http://schemas.microsoft.com/office/drawing/2014/main" id="{3D77C76F-6584-1AEF-7530-C5EFB82B7576}"/>
              </a:ext>
            </a:extLst>
          </p:cNvPr>
          <p:cNvPicPr>
            <a:picLocks noChangeAspect="1"/>
          </p:cNvPicPr>
          <p:nvPr/>
        </p:nvPicPr>
        <p:blipFill rotWithShape="1">
          <a:blip r:embed="rId6">
            <a:extLst>
              <a:ext uri="{28A0092B-C50C-407E-A947-70E740481C1C}">
                <a14:useLocalDpi xmlns:a14="http://schemas.microsoft.com/office/drawing/2010/main" val="0"/>
              </a:ext>
            </a:extLst>
          </a:blip>
          <a:srcRect l="24850" t="6158" r="23333" b="5607"/>
          <a:stretch/>
        </p:blipFill>
        <p:spPr>
          <a:xfrm>
            <a:off x="4487076" y="2259009"/>
            <a:ext cx="393191" cy="376615"/>
          </a:xfrm>
          <a:prstGeom prst="rect">
            <a:avLst/>
          </a:prstGeom>
        </p:spPr>
      </p:pic>
      <p:grpSp>
        <p:nvGrpSpPr>
          <p:cNvPr id="9" name="Grupo 8">
            <a:extLst>
              <a:ext uri="{FF2B5EF4-FFF2-40B4-BE49-F238E27FC236}">
                <a16:creationId xmlns:a16="http://schemas.microsoft.com/office/drawing/2014/main" id="{ABE8B73D-12CE-9650-9530-68B13C1EBDF5}"/>
              </a:ext>
            </a:extLst>
          </p:cNvPr>
          <p:cNvGrpSpPr/>
          <p:nvPr/>
        </p:nvGrpSpPr>
        <p:grpSpPr>
          <a:xfrm>
            <a:off x="3937635" y="602601"/>
            <a:ext cx="736494" cy="3977290"/>
            <a:chOff x="3927211" y="546311"/>
            <a:chExt cx="757341" cy="4089870"/>
          </a:xfrm>
        </p:grpSpPr>
        <p:sp>
          <p:nvSpPr>
            <p:cNvPr id="4" name="Elipse 3">
              <a:extLst>
                <a:ext uri="{FF2B5EF4-FFF2-40B4-BE49-F238E27FC236}">
                  <a16:creationId xmlns:a16="http://schemas.microsoft.com/office/drawing/2014/main" id="{6714A9AD-6953-2EB8-3F61-CCE1F82EA0FE}"/>
                </a:ext>
              </a:extLst>
            </p:cNvPr>
            <p:cNvSpPr/>
            <p:nvPr/>
          </p:nvSpPr>
          <p:spPr>
            <a:xfrm>
              <a:off x="4532152" y="3844715"/>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89F99D0B-5FBC-62C7-B7B9-C637B9894388}"/>
                </a:ext>
              </a:extLst>
            </p:cNvPr>
            <p:cNvSpPr/>
            <p:nvPr/>
          </p:nvSpPr>
          <p:spPr>
            <a:xfrm>
              <a:off x="4236647" y="455509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95263089-1A5F-3D11-2F1D-688461E03470}"/>
                </a:ext>
              </a:extLst>
            </p:cNvPr>
            <p:cNvSpPr/>
            <p:nvPr/>
          </p:nvSpPr>
          <p:spPr>
            <a:xfrm>
              <a:off x="3927211" y="546311"/>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2" name="Title 4">
            <a:extLst>
              <a:ext uri="{FF2B5EF4-FFF2-40B4-BE49-F238E27FC236}">
                <a16:creationId xmlns:a16="http://schemas.microsoft.com/office/drawing/2014/main" id="{900FE57A-4FD7-F750-5209-47E247D54832}"/>
              </a:ext>
            </a:extLst>
          </p:cNvPr>
          <p:cNvSpPr txBox="1">
            <a:spLocks/>
          </p:cNvSpPr>
          <p:nvPr/>
        </p:nvSpPr>
        <p:spPr>
          <a:xfrm>
            <a:off x="162787" y="285436"/>
            <a:ext cx="5973517" cy="394200"/>
          </a:xfrm>
          <a:prstGeom prst="rect">
            <a:avLst/>
          </a:prstGeom>
        </p:spPr>
        <p:txBody>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r>
              <a:rPr lang="en-IN" dirty="0">
                <a:latin typeface="+mn-lt"/>
              </a:rPr>
              <a:t>Future Works </a:t>
            </a:r>
          </a:p>
        </p:txBody>
      </p:sp>
      <p:sp>
        <p:nvSpPr>
          <p:cNvPr id="3" name="Rectangle 3">
            <a:extLst>
              <a:ext uri="{FF2B5EF4-FFF2-40B4-BE49-F238E27FC236}">
                <a16:creationId xmlns:a16="http://schemas.microsoft.com/office/drawing/2014/main" id="{CE997FDC-73CD-F95B-53E3-121BD2DF798E}"/>
              </a:ext>
            </a:extLst>
          </p:cNvPr>
          <p:cNvSpPr txBox="1">
            <a:spLocks noChangeArrowheads="1"/>
          </p:cNvSpPr>
          <p:nvPr/>
        </p:nvSpPr>
        <p:spPr bwMode="auto">
          <a:xfrm>
            <a:off x="-225646" y="1135213"/>
            <a:ext cx="4899775" cy="300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457200" lvl="1" indent="0" eaLnBrk="0" fontAlgn="base" hangingPunct="0">
              <a:spcBef>
                <a:spcPct val="0"/>
              </a:spcBef>
              <a:spcAft>
                <a:spcPct val="0"/>
              </a:spcAft>
              <a:buNone/>
            </a:pPr>
            <a:endParaRPr lang="en-US" altLang="en-US" sz="1400" dirty="0">
              <a:latin typeface="+mn-lt"/>
            </a:endParaRPr>
          </a:p>
          <a:p>
            <a:pPr marL="628650" lvl="1" eaLnBrk="0" fontAlgn="base" hangingPunct="0">
              <a:spcBef>
                <a:spcPct val="0"/>
              </a:spcBef>
              <a:spcAft>
                <a:spcPct val="0"/>
              </a:spcAft>
              <a:buFont typeface="Wingdings" panose="05000000000000000000" pitchFamily="2" charset="2"/>
              <a:buChar char="Ø"/>
            </a:pPr>
            <a:r>
              <a:rPr lang="en-US" altLang="en-US" sz="1400" dirty="0">
                <a:latin typeface="+mn-lt"/>
              </a:rPr>
              <a:t>1. Real-Time Data Integration: Incorporate real-time data streaming with tools like Apache Kafka or Flume for up-to-date insights on mobile market trends and emerging customer preferences.</a:t>
            </a:r>
          </a:p>
          <a:p>
            <a:pPr marL="628650" lvl="1" eaLnBrk="0" fontAlgn="base" hangingPunct="0">
              <a:spcBef>
                <a:spcPct val="0"/>
              </a:spcBef>
              <a:spcAft>
                <a:spcPct val="0"/>
              </a:spcAft>
              <a:buFont typeface="Wingdings" panose="05000000000000000000" pitchFamily="2" charset="2"/>
              <a:buChar char="Ø"/>
            </a:pPr>
            <a:endParaRPr lang="en-US" altLang="en-US" sz="1400" dirty="0">
              <a:latin typeface="+mn-lt"/>
            </a:endParaRPr>
          </a:p>
          <a:p>
            <a:pPr marL="628650" lvl="1" eaLnBrk="0" fontAlgn="base" hangingPunct="0">
              <a:spcBef>
                <a:spcPct val="0"/>
              </a:spcBef>
              <a:spcAft>
                <a:spcPct val="0"/>
              </a:spcAft>
              <a:buFont typeface="Wingdings" panose="05000000000000000000" pitchFamily="2" charset="2"/>
              <a:buChar char="Ø"/>
            </a:pPr>
            <a:r>
              <a:rPr lang="en-US" altLang="en-US" sz="1400" dirty="0">
                <a:latin typeface="+mn-lt"/>
              </a:rPr>
              <a:t>2. Machine Learning Models: Apply machine learning, such as regression or clustering, to predict demand, price shifts, and brand popularity, and identify features that drive higher sales.</a:t>
            </a:r>
          </a:p>
          <a:p>
            <a:pPr marL="628650" lvl="1" eaLnBrk="0" fontAlgn="base" hangingPunct="0">
              <a:spcBef>
                <a:spcPct val="0"/>
              </a:spcBef>
              <a:spcAft>
                <a:spcPct val="0"/>
              </a:spcAft>
              <a:buFont typeface="Wingdings" panose="05000000000000000000" pitchFamily="2" charset="2"/>
              <a:buChar char="Ø"/>
            </a:pPr>
            <a:endParaRPr lang="en-US" altLang="en-US" sz="1400" dirty="0">
              <a:latin typeface="+mn-lt"/>
            </a:endParaRPr>
          </a:p>
          <a:p>
            <a:pPr marL="628650" lvl="1" eaLnBrk="0" fontAlgn="base" hangingPunct="0">
              <a:spcBef>
                <a:spcPct val="0"/>
              </a:spcBef>
              <a:spcAft>
                <a:spcPct val="0"/>
              </a:spcAft>
              <a:buFont typeface="Wingdings" panose="05000000000000000000" pitchFamily="2" charset="2"/>
              <a:buChar char="Ø"/>
            </a:pPr>
            <a:r>
              <a:rPr lang="en-US" altLang="en-US" sz="1400" dirty="0">
                <a:latin typeface="+mn-lt"/>
              </a:rPr>
              <a:t>3.Scalability for Larger Data Sets : Enhance scalability using big data technologies like Apache Spark or Hadoop YARN to handle growing volumes and complexity in mobile data.</a:t>
            </a:r>
          </a:p>
        </p:txBody>
      </p:sp>
    </p:spTree>
    <p:extLst>
      <p:ext uri="{BB962C8B-B14F-4D97-AF65-F5344CB8AC3E}">
        <p14:creationId xmlns:p14="http://schemas.microsoft.com/office/powerpoint/2010/main" val="3654870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2.77778E-6 0.00123 L 0.01337 0.03056 " pathEditMode="relative" rAng="0" ptsTypes="AA" p14:bounceEnd="5091">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14:presetBounceEnd="22000">
                                      <p:stCondLst>
                                        <p:cond delay="0"/>
                                      </p:stCondLst>
                                      <p:childTnLst>
                                        <p:animScale p14:bounceEnd="22000">
                                          <p:cBhvr>
                                            <p:cTn id="18" dur="6000" fill="hold"/>
                                            <p:tgtEl>
                                              <p:spTgt spid="9"/>
                                            </p:tgtEl>
                                          </p:cBhvr>
                                          <p:by x="105000" y="105000"/>
                                        </p:animScale>
                                      </p:childTnLst>
                                    </p:cTn>
                                  </p:par>
                                  <p:par>
                                    <p:cTn id="19" presetID="8" presetClass="emph" presetSubtype="0" repeatCount="indefinite" accel="8000" decel="9000" autoRev="1" fill="hold" nodeType="withEffect">
                                      <p:stCondLst>
                                        <p:cond delay="0"/>
                                      </p:stCondLst>
                                      <p:childTnLst>
                                        <p:animRot by="180000">
                                          <p:cBhvr>
                                            <p:cTn id="20" dur="3250" fill="hold"/>
                                            <p:tgtEl>
                                              <p:spTgt spid="16"/>
                                            </p:tgtEl>
                                            <p:attrNameLst>
                                              <p:attrName>r</p:attrName>
                                            </p:attrNameLst>
                                          </p:cBhvr>
                                        </p:animRot>
                                      </p:childTnLst>
                                    </p:cTn>
                                  </p:par>
                                  <p:par>
                                    <p:cTn id="21"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2"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2.77778E-6 0.00123 L 0.01337 0.03056 " pathEditMode="relative" rAng="0" ptsTypes="AA">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stCondLst>
                                        <p:cond delay="0"/>
                                      </p:stCondLst>
                                      <p:childTnLst>
                                        <p:animScale>
                                          <p:cBhvr>
                                            <p:cTn id="18" dur="6000" fill="hold"/>
                                            <p:tgtEl>
                                              <p:spTgt spid="9"/>
                                            </p:tgtEl>
                                          </p:cBhvr>
                                          <p:by x="105000" y="105000"/>
                                        </p:animScale>
                                      </p:childTnLst>
                                    </p:cTn>
                                  </p:par>
                                  <p:par>
                                    <p:cTn id="19" presetID="8" presetClass="emph" presetSubtype="0" repeatCount="indefinite" accel="8000" decel="9000" autoRev="1" fill="hold" nodeType="withEffect">
                                      <p:stCondLst>
                                        <p:cond delay="0"/>
                                      </p:stCondLst>
                                      <p:childTnLst>
                                        <p:animRot by="180000">
                                          <p:cBhvr>
                                            <p:cTn id="20" dur="3250" fill="hold"/>
                                            <p:tgtEl>
                                              <p:spTgt spid="16"/>
                                            </p:tgtEl>
                                            <p:attrNameLst>
                                              <p:attrName>r</p:attrName>
                                            </p:attrNameLst>
                                          </p:cBhvr>
                                        </p:animRot>
                                      </p:childTnLst>
                                    </p:cTn>
                                  </p:par>
                                  <p:par>
                                    <p:cTn id="21"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2"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428;p50">
            <a:extLst>
              <a:ext uri="{FF2B5EF4-FFF2-40B4-BE49-F238E27FC236}">
                <a16:creationId xmlns:a16="http://schemas.microsoft.com/office/drawing/2014/main" id="{5575CEDB-7AFB-6DFB-BEA1-3C5B15117EB7}"/>
              </a:ext>
            </a:extLst>
          </p:cNvPr>
          <p:cNvSpPr txBox="1">
            <a:spLocks/>
          </p:cNvSpPr>
          <p:nvPr/>
        </p:nvSpPr>
        <p:spPr>
          <a:xfrm>
            <a:off x="720049" y="465200"/>
            <a:ext cx="7704000" cy="572700"/>
          </a:xfrm>
          <a:prstGeom prst="rect">
            <a:avLst/>
          </a:prstGeom>
        </p:spPr>
        <p:txBody>
          <a:bodyPr spcFirstLastPara="1" vert="horz" wrap="square" lIns="91425" tIns="91425" rIns="91425" bIns="91425" rtlCol="0" anchor="t" anchorCtr="0">
            <a:noAutofit/>
          </a:bodyPr>
          <a:lstStyle>
            <a:lvl1pPr algn="ctr" defTabSz="685800" rtl="0" eaLnBrk="1" latinLnBrk="0" hangingPunct="1">
              <a:lnSpc>
                <a:spcPct val="80000"/>
              </a:lnSpc>
              <a:spcBef>
                <a:spcPct val="0"/>
              </a:spcBef>
              <a:buNone/>
              <a:defRPr sz="5400" b="1" kern="1200">
                <a:solidFill>
                  <a:schemeClr val="tx1"/>
                </a:solidFill>
                <a:latin typeface="Staatliches" pitchFamily="2" charset="0"/>
                <a:ea typeface="+mj-ea"/>
                <a:cs typeface="+mj-cs"/>
              </a:defRPr>
            </a:lvl1pPr>
          </a:lstStyle>
          <a:p>
            <a:pPr>
              <a:spcBef>
                <a:spcPts val="0"/>
              </a:spcBef>
            </a:pPr>
            <a:r>
              <a:rPr lang="en-IN">
                <a:latin typeface="+mn-lt"/>
              </a:rPr>
              <a:t>Agenda</a:t>
            </a:r>
            <a:endParaRPr lang="en-IN" dirty="0">
              <a:latin typeface="+mn-lt"/>
            </a:endParaRPr>
          </a:p>
        </p:txBody>
      </p:sp>
      <p:sp>
        <p:nvSpPr>
          <p:cNvPr id="11" name="Google Shape;429;p50">
            <a:extLst>
              <a:ext uri="{FF2B5EF4-FFF2-40B4-BE49-F238E27FC236}">
                <a16:creationId xmlns:a16="http://schemas.microsoft.com/office/drawing/2014/main" id="{7248E928-2980-1B60-E865-BFEC8FD9BF83}"/>
              </a:ext>
            </a:extLst>
          </p:cNvPr>
          <p:cNvSpPr txBox="1">
            <a:spLocks/>
          </p:cNvSpPr>
          <p:nvPr/>
        </p:nvSpPr>
        <p:spPr>
          <a:xfrm>
            <a:off x="-110580" y="1937650"/>
            <a:ext cx="1981322" cy="381300"/>
          </a:xfrm>
          <a:prstGeom prst="rect">
            <a:avLst/>
          </a:prstGeom>
        </p:spPr>
        <p:txBody>
          <a:bodyPr spcFirstLastPara="1" wrap="square" lIns="91425" tIns="91425" rIns="91425" bIns="91425" anchor="ctr" anchorCtr="0">
            <a:noAutofit/>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pPr algn="ctr">
              <a:spcBef>
                <a:spcPts val="0"/>
              </a:spcBef>
            </a:pPr>
            <a:r>
              <a:rPr lang="en-IN" sz="1600" dirty="0">
                <a:latin typeface="+mn-lt"/>
              </a:rPr>
              <a:t>Introduction</a:t>
            </a:r>
            <a:endParaRPr lang="en-IN" sz="1700" dirty="0">
              <a:latin typeface="+mn-lt"/>
            </a:endParaRPr>
          </a:p>
        </p:txBody>
      </p:sp>
      <p:sp>
        <p:nvSpPr>
          <p:cNvPr id="12" name="Google Shape;431;p50">
            <a:extLst>
              <a:ext uri="{FF2B5EF4-FFF2-40B4-BE49-F238E27FC236}">
                <a16:creationId xmlns:a16="http://schemas.microsoft.com/office/drawing/2014/main" id="{3759A0AF-E568-9BE4-B8A0-1AE41E069293}"/>
              </a:ext>
            </a:extLst>
          </p:cNvPr>
          <p:cNvSpPr txBox="1">
            <a:spLocks/>
          </p:cNvSpPr>
          <p:nvPr/>
        </p:nvSpPr>
        <p:spPr>
          <a:xfrm>
            <a:off x="1793774" y="1937650"/>
            <a:ext cx="2305500" cy="420600"/>
          </a:xfrm>
          <a:prstGeom prst="rect">
            <a:avLst/>
          </a:prstGeom>
        </p:spPr>
        <p:txBody>
          <a:bodyPr spcFirstLastPara="1" wrap="square" lIns="91425" tIns="91425" rIns="91425" bIns="91425" anchor="ctr" anchorCtr="0">
            <a:noAutofit/>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pPr algn="ctr">
              <a:spcBef>
                <a:spcPts val="0"/>
              </a:spcBef>
            </a:pPr>
            <a:r>
              <a:rPr lang="en-IN" sz="1700">
                <a:latin typeface="+mn-lt"/>
              </a:rPr>
              <a:t>Problem survey</a:t>
            </a:r>
            <a:endParaRPr lang="en-IN" sz="1700" dirty="0">
              <a:latin typeface="+mn-lt"/>
            </a:endParaRPr>
          </a:p>
        </p:txBody>
      </p:sp>
      <p:sp>
        <p:nvSpPr>
          <p:cNvPr id="13" name="Google Shape;433;p50">
            <a:extLst>
              <a:ext uri="{FF2B5EF4-FFF2-40B4-BE49-F238E27FC236}">
                <a16:creationId xmlns:a16="http://schemas.microsoft.com/office/drawing/2014/main" id="{3127625B-8AA9-A13F-C66B-E6EEE5B6151F}"/>
              </a:ext>
            </a:extLst>
          </p:cNvPr>
          <p:cNvSpPr txBox="1">
            <a:spLocks/>
          </p:cNvSpPr>
          <p:nvPr/>
        </p:nvSpPr>
        <p:spPr>
          <a:xfrm>
            <a:off x="6480549" y="1937650"/>
            <a:ext cx="2305500" cy="420600"/>
          </a:xfrm>
          <a:prstGeom prst="rect">
            <a:avLst/>
          </a:prstGeom>
        </p:spPr>
        <p:txBody>
          <a:bodyPr spcFirstLastPara="1" wrap="square" lIns="91425" tIns="91425" rIns="91425" bIns="91425" anchor="ctr" anchorCtr="0">
            <a:noAutofit/>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pPr algn="ctr">
              <a:spcBef>
                <a:spcPts val="0"/>
              </a:spcBef>
            </a:pPr>
            <a:r>
              <a:rPr lang="en-IN" sz="1600">
                <a:latin typeface="+mn-lt"/>
              </a:rPr>
              <a:t>Methodology</a:t>
            </a:r>
            <a:endParaRPr lang="en-IN" sz="1700" dirty="0">
              <a:latin typeface="+mn-lt"/>
            </a:endParaRPr>
          </a:p>
        </p:txBody>
      </p:sp>
      <p:sp>
        <p:nvSpPr>
          <p:cNvPr id="17" name="Google Shape;437;p50">
            <a:extLst>
              <a:ext uri="{FF2B5EF4-FFF2-40B4-BE49-F238E27FC236}">
                <a16:creationId xmlns:a16="http://schemas.microsoft.com/office/drawing/2014/main" id="{C2C8FDDB-6BF4-12A7-8587-6C51A97802B7}"/>
              </a:ext>
            </a:extLst>
          </p:cNvPr>
          <p:cNvSpPr txBox="1">
            <a:spLocks/>
          </p:cNvSpPr>
          <p:nvPr/>
        </p:nvSpPr>
        <p:spPr>
          <a:xfrm>
            <a:off x="4175098" y="1937650"/>
            <a:ext cx="2305500" cy="420600"/>
          </a:xfrm>
          <a:prstGeom prst="rect">
            <a:avLst/>
          </a:prstGeom>
        </p:spPr>
        <p:txBody>
          <a:bodyPr spcFirstLastPara="1" wrap="square" lIns="91425" tIns="91425" rIns="91425" bIns="91425" anchor="ctr" anchorCtr="0">
            <a:noAutofit/>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pPr algn="ctr">
              <a:spcBef>
                <a:spcPts val="0"/>
              </a:spcBef>
            </a:pPr>
            <a:r>
              <a:rPr lang="en-IN" sz="1700">
                <a:latin typeface="+mn-lt"/>
              </a:rPr>
              <a:t>Tools &amp; Technologies</a:t>
            </a:r>
            <a:endParaRPr lang="en-IN" sz="1700" dirty="0">
              <a:latin typeface="+mn-lt"/>
            </a:endParaRPr>
          </a:p>
        </p:txBody>
      </p:sp>
      <p:sp>
        <p:nvSpPr>
          <p:cNvPr id="22" name="Google Shape;441;p50">
            <a:extLst>
              <a:ext uri="{FF2B5EF4-FFF2-40B4-BE49-F238E27FC236}">
                <a16:creationId xmlns:a16="http://schemas.microsoft.com/office/drawing/2014/main" id="{88B05ADD-3985-5D21-F956-D13D37B35B68}"/>
              </a:ext>
            </a:extLst>
          </p:cNvPr>
          <p:cNvSpPr txBox="1">
            <a:spLocks/>
          </p:cNvSpPr>
          <p:nvPr/>
        </p:nvSpPr>
        <p:spPr>
          <a:xfrm>
            <a:off x="394710" y="1364950"/>
            <a:ext cx="869700" cy="572700"/>
          </a:xfrm>
          <a:prstGeom prst="rect">
            <a:avLst/>
          </a:prstGeom>
        </p:spPr>
        <p:txBody>
          <a:bodyPr spcFirstLastPara="1" wrap="square" lIns="91425" tIns="91425" rIns="91425" bIns="91425" anchor="ctr" anchorCtr="0">
            <a:noAutofit/>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pPr algn="ctr">
              <a:spcBef>
                <a:spcPts val="0"/>
              </a:spcBef>
            </a:pPr>
            <a:r>
              <a:rPr lang="fr">
                <a:latin typeface="+mn-lt"/>
              </a:rPr>
              <a:t>01.</a:t>
            </a:r>
            <a:endParaRPr lang="fr" dirty="0">
              <a:latin typeface="+mn-lt"/>
            </a:endParaRPr>
          </a:p>
        </p:txBody>
      </p:sp>
      <p:sp>
        <p:nvSpPr>
          <p:cNvPr id="23" name="Google Shape;442;p50">
            <a:extLst>
              <a:ext uri="{FF2B5EF4-FFF2-40B4-BE49-F238E27FC236}">
                <a16:creationId xmlns:a16="http://schemas.microsoft.com/office/drawing/2014/main" id="{0C4A2EEF-67E8-A28F-D2C4-86F5F711B0B0}"/>
              </a:ext>
            </a:extLst>
          </p:cNvPr>
          <p:cNvSpPr txBox="1">
            <a:spLocks/>
          </p:cNvSpPr>
          <p:nvPr/>
        </p:nvSpPr>
        <p:spPr>
          <a:xfrm>
            <a:off x="2511653" y="1364950"/>
            <a:ext cx="869700" cy="572700"/>
          </a:xfrm>
          <a:prstGeom prst="rect">
            <a:avLst/>
          </a:prstGeom>
        </p:spPr>
        <p:txBody>
          <a:bodyPr spcFirstLastPara="1" wrap="square" lIns="91425" tIns="91425" rIns="91425" bIns="91425" anchor="ctr" anchorCtr="0">
            <a:noAutofit/>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pPr algn="ctr">
              <a:spcBef>
                <a:spcPts val="0"/>
              </a:spcBef>
            </a:pPr>
            <a:r>
              <a:rPr lang="fr">
                <a:latin typeface="+mn-lt"/>
              </a:rPr>
              <a:t>02.</a:t>
            </a:r>
            <a:endParaRPr lang="fr" dirty="0">
              <a:latin typeface="+mn-lt"/>
            </a:endParaRPr>
          </a:p>
        </p:txBody>
      </p:sp>
      <p:sp>
        <p:nvSpPr>
          <p:cNvPr id="24" name="Google Shape;443;p50">
            <a:extLst>
              <a:ext uri="{FF2B5EF4-FFF2-40B4-BE49-F238E27FC236}">
                <a16:creationId xmlns:a16="http://schemas.microsoft.com/office/drawing/2014/main" id="{362824BB-FCC9-1863-255E-8634D42D5407}"/>
              </a:ext>
            </a:extLst>
          </p:cNvPr>
          <p:cNvSpPr txBox="1">
            <a:spLocks/>
          </p:cNvSpPr>
          <p:nvPr/>
        </p:nvSpPr>
        <p:spPr>
          <a:xfrm>
            <a:off x="4892949" y="1364950"/>
            <a:ext cx="869700" cy="572700"/>
          </a:xfrm>
          <a:prstGeom prst="rect">
            <a:avLst/>
          </a:prstGeom>
        </p:spPr>
        <p:txBody>
          <a:bodyPr spcFirstLastPara="1" wrap="square" lIns="91425" tIns="91425" rIns="91425" bIns="91425" anchor="ctr" anchorCtr="0">
            <a:noAutofit/>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pPr algn="ctr">
              <a:spcBef>
                <a:spcPts val="0"/>
              </a:spcBef>
            </a:pPr>
            <a:r>
              <a:rPr lang="fr">
                <a:latin typeface="+mn-lt"/>
              </a:rPr>
              <a:t>03.</a:t>
            </a:r>
            <a:endParaRPr lang="fr" dirty="0">
              <a:latin typeface="+mn-lt"/>
            </a:endParaRPr>
          </a:p>
        </p:txBody>
      </p:sp>
      <p:sp>
        <p:nvSpPr>
          <p:cNvPr id="29" name="Google Shape;444;p50">
            <a:extLst>
              <a:ext uri="{FF2B5EF4-FFF2-40B4-BE49-F238E27FC236}">
                <a16:creationId xmlns:a16="http://schemas.microsoft.com/office/drawing/2014/main" id="{2D9C2D65-C74B-7ABC-8411-ADCF9886D380}"/>
              </a:ext>
            </a:extLst>
          </p:cNvPr>
          <p:cNvSpPr txBox="1">
            <a:spLocks/>
          </p:cNvSpPr>
          <p:nvPr/>
        </p:nvSpPr>
        <p:spPr>
          <a:xfrm>
            <a:off x="7198449" y="1364950"/>
            <a:ext cx="869700" cy="572700"/>
          </a:xfrm>
          <a:prstGeom prst="rect">
            <a:avLst/>
          </a:prstGeom>
        </p:spPr>
        <p:txBody>
          <a:bodyPr spcFirstLastPara="1" wrap="square" lIns="91425" tIns="91425" rIns="91425" bIns="91425" anchor="ctr" anchorCtr="0">
            <a:noAutofit/>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pPr algn="ctr">
              <a:spcBef>
                <a:spcPts val="0"/>
              </a:spcBef>
            </a:pPr>
            <a:r>
              <a:rPr lang="fr">
                <a:latin typeface="+mn-lt"/>
              </a:rPr>
              <a:t>04.</a:t>
            </a:r>
            <a:endParaRPr lang="fr" dirty="0">
              <a:latin typeface="+mn-lt"/>
            </a:endParaRPr>
          </a:p>
        </p:txBody>
      </p:sp>
      <p:sp>
        <p:nvSpPr>
          <p:cNvPr id="30" name="Google Shape;429;p50">
            <a:extLst>
              <a:ext uri="{FF2B5EF4-FFF2-40B4-BE49-F238E27FC236}">
                <a16:creationId xmlns:a16="http://schemas.microsoft.com/office/drawing/2014/main" id="{5D5EF59F-4E22-E6C8-40BA-3DDE5F9C7C8F}"/>
              </a:ext>
            </a:extLst>
          </p:cNvPr>
          <p:cNvSpPr txBox="1">
            <a:spLocks/>
          </p:cNvSpPr>
          <p:nvPr/>
        </p:nvSpPr>
        <p:spPr>
          <a:xfrm>
            <a:off x="-147339" y="3503650"/>
            <a:ext cx="1981322" cy="38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jalla One"/>
              <a:buNone/>
              <a:defRPr sz="2000" b="1" i="0" u="none" strike="noStrike" cap="none">
                <a:solidFill>
                  <a:schemeClr val="accent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9pPr>
          </a:lstStyle>
          <a:p>
            <a:r>
              <a:rPr lang="en-IN" sz="1600" dirty="0">
                <a:solidFill>
                  <a:schemeClr val="tx1"/>
                </a:solidFill>
                <a:latin typeface="+mn-lt"/>
              </a:rPr>
              <a:t>Discussion</a:t>
            </a:r>
            <a:endParaRPr lang="en-IN" sz="1700" dirty="0">
              <a:solidFill>
                <a:schemeClr val="tx1"/>
              </a:solidFill>
              <a:latin typeface="+mn-lt"/>
            </a:endParaRPr>
          </a:p>
        </p:txBody>
      </p:sp>
      <p:sp>
        <p:nvSpPr>
          <p:cNvPr id="31" name="Google Shape;431;p50">
            <a:extLst>
              <a:ext uri="{FF2B5EF4-FFF2-40B4-BE49-F238E27FC236}">
                <a16:creationId xmlns:a16="http://schemas.microsoft.com/office/drawing/2014/main" id="{110738AF-2D46-033A-A6EC-39BFE7BA57AB}"/>
              </a:ext>
            </a:extLst>
          </p:cNvPr>
          <p:cNvSpPr txBox="1">
            <a:spLocks/>
          </p:cNvSpPr>
          <p:nvPr/>
        </p:nvSpPr>
        <p:spPr>
          <a:xfrm>
            <a:off x="1757015" y="3503650"/>
            <a:ext cx="2305500" cy="42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jalla One"/>
              <a:buNone/>
              <a:defRPr sz="2000" b="1" i="0" u="none" strike="noStrike" cap="none">
                <a:solidFill>
                  <a:schemeClr val="accent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9pPr>
          </a:lstStyle>
          <a:p>
            <a:r>
              <a:rPr lang="en-IN" sz="1600" dirty="0">
                <a:solidFill>
                  <a:schemeClr val="tx1"/>
                </a:solidFill>
                <a:latin typeface="+mn-lt"/>
              </a:rPr>
              <a:t>Conclusion</a:t>
            </a:r>
            <a:endParaRPr lang="en-IN" sz="1700" dirty="0">
              <a:solidFill>
                <a:schemeClr val="tx1"/>
              </a:solidFill>
              <a:latin typeface="+mn-lt"/>
            </a:endParaRPr>
          </a:p>
        </p:txBody>
      </p:sp>
      <p:sp>
        <p:nvSpPr>
          <p:cNvPr id="32" name="Google Shape;433;p50">
            <a:extLst>
              <a:ext uri="{FF2B5EF4-FFF2-40B4-BE49-F238E27FC236}">
                <a16:creationId xmlns:a16="http://schemas.microsoft.com/office/drawing/2014/main" id="{FB74795C-EEC3-7C9E-23E0-221B43F05179}"/>
              </a:ext>
            </a:extLst>
          </p:cNvPr>
          <p:cNvSpPr txBox="1">
            <a:spLocks/>
          </p:cNvSpPr>
          <p:nvPr/>
        </p:nvSpPr>
        <p:spPr>
          <a:xfrm>
            <a:off x="6443790" y="3503650"/>
            <a:ext cx="2305500" cy="42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jalla One"/>
              <a:buNone/>
              <a:defRPr sz="2000" b="1" i="0" u="none" strike="noStrike" cap="none">
                <a:solidFill>
                  <a:schemeClr val="accent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9pPr>
          </a:lstStyle>
          <a:p>
            <a:r>
              <a:rPr lang="en-IN" sz="1600" dirty="0">
                <a:solidFill>
                  <a:schemeClr val="tx1"/>
                </a:solidFill>
                <a:latin typeface="+mn-lt"/>
              </a:rPr>
              <a:t>References</a:t>
            </a:r>
            <a:endParaRPr lang="en-IN" sz="1700" dirty="0">
              <a:solidFill>
                <a:schemeClr val="tx1"/>
              </a:solidFill>
              <a:latin typeface="+mn-lt"/>
            </a:endParaRPr>
          </a:p>
        </p:txBody>
      </p:sp>
      <p:sp>
        <p:nvSpPr>
          <p:cNvPr id="33" name="Google Shape;437;p50">
            <a:extLst>
              <a:ext uri="{FF2B5EF4-FFF2-40B4-BE49-F238E27FC236}">
                <a16:creationId xmlns:a16="http://schemas.microsoft.com/office/drawing/2014/main" id="{76C2C4F7-137A-7CFC-5F25-255BBCA1735E}"/>
              </a:ext>
            </a:extLst>
          </p:cNvPr>
          <p:cNvSpPr txBox="1">
            <a:spLocks/>
          </p:cNvSpPr>
          <p:nvPr/>
        </p:nvSpPr>
        <p:spPr>
          <a:xfrm>
            <a:off x="4138339" y="3503650"/>
            <a:ext cx="2305500" cy="42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jalla One"/>
              <a:buNone/>
              <a:defRPr sz="2000" b="1" i="0" u="none" strike="noStrike" cap="none">
                <a:solidFill>
                  <a:schemeClr val="accent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2500"/>
              <a:buFont typeface="Fjalla One"/>
              <a:buNone/>
              <a:defRPr sz="2500" b="0" i="0" u="none" strike="noStrike" cap="none">
                <a:solidFill>
                  <a:schemeClr val="dk1"/>
                </a:solidFill>
                <a:latin typeface="Fjalla One"/>
                <a:ea typeface="Fjalla One"/>
                <a:cs typeface="Fjalla One"/>
                <a:sym typeface="Fjalla One"/>
              </a:defRPr>
            </a:lvl9pPr>
          </a:lstStyle>
          <a:p>
            <a:r>
              <a:rPr lang="en-IN" sz="1600" dirty="0">
                <a:solidFill>
                  <a:schemeClr val="tx1"/>
                </a:solidFill>
                <a:latin typeface="+mn-lt"/>
              </a:rPr>
              <a:t>Future Work</a:t>
            </a:r>
            <a:endParaRPr lang="en-IN" sz="1700" dirty="0">
              <a:solidFill>
                <a:schemeClr val="tx1"/>
              </a:solidFill>
              <a:latin typeface="+mn-lt"/>
            </a:endParaRPr>
          </a:p>
        </p:txBody>
      </p:sp>
      <p:sp>
        <p:nvSpPr>
          <p:cNvPr id="34" name="Google Shape;441;p50">
            <a:extLst>
              <a:ext uri="{FF2B5EF4-FFF2-40B4-BE49-F238E27FC236}">
                <a16:creationId xmlns:a16="http://schemas.microsoft.com/office/drawing/2014/main" id="{D8284B94-DCD5-A85D-45D9-1DE74852D6A5}"/>
              </a:ext>
            </a:extLst>
          </p:cNvPr>
          <p:cNvSpPr txBox="1">
            <a:spLocks/>
          </p:cNvSpPr>
          <p:nvPr/>
        </p:nvSpPr>
        <p:spPr>
          <a:xfrm>
            <a:off x="357951" y="2930950"/>
            <a:ext cx="8697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jalla One"/>
              <a:buNone/>
              <a:defRPr sz="2600" b="1" i="0" u="none" strike="noStrike" cap="none">
                <a:solidFill>
                  <a:schemeClr val="dk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9pPr>
          </a:lstStyle>
          <a:p>
            <a:r>
              <a:rPr lang="fr" dirty="0">
                <a:latin typeface="+mn-lt"/>
              </a:rPr>
              <a:t>05.</a:t>
            </a:r>
          </a:p>
        </p:txBody>
      </p:sp>
      <p:sp>
        <p:nvSpPr>
          <p:cNvPr id="35" name="Google Shape;442;p50">
            <a:extLst>
              <a:ext uri="{FF2B5EF4-FFF2-40B4-BE49-F238E27FC236}">
                <a16:creationId xmlns:a16="http://schemas.microsoft.com/office/drawing/2014/main" id="{E44E7DF5-B2F5-1826-1D35-FCCE98C62168}"/>
              </a:ext>
            </a:extLst>
          </p:cNvPr>
          <p:cNvSpPr txBox="1">
            <a:spLocks/>
          </p:cNvSpPr>
          <p:nvPr/>
        </p:nvSpPr>
        <p:spPr>
          <a:xfrm>
            <a:off x="2474894" y="2930950"/>
            <a:ext cx="8697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jalla One"/>
              <a:buNone/>
              <a:defRPr sz="2600" b="1" i="0" u="none" strike="noStrike" cap="none">
                <a:solidFill>
                  <a:schemeClr val="dk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9pPr>
          </a:lstStyle>
          <a:p>
            <a:r>
              <a:rPr lang="fr" dirty="0">
                <a:latin typeface="+mn-lt"/>
              </a:rPr>
              <a:t>06.</a:t>
            </a:r>
          </a:p>
        </p:txBody>
      </p:sp>
      <p:sp>
        <p:nvSpPr>
          <p:cNvPr id="36" name="Google Shape;443;p50">
            <a:extLst>
              <a:ext uri="{FF2B5EF4-FFF2-40B4-BE49-F238E27FC236}">
                <a16:creationId xmlns:a16="http://schemas.microsoft.com/office/drawing/2014/main" id="{12E51D23-7DCC-67A9-5C72-1D51035F9AC8}"/>
              </a:ext>
            </a:extLst>
          </p:cNvPr>
          <p:cNvSpPr txBox="1">
            <a:spLocks/>
          </p:cNvSpPr>
          <p:nvPr/>
        </p:nvSpPr>
        <p:spPr>
          <a:xfrm>
            <a:off x="4856190" y="2930950"/>
            <a:ext cx="8697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jalla One"/>
              <a:buNone/>
              <a:defRPr sz="2600" b="1" i="0" u="none" strike="noStrike" cap="none">
                <a:solidFill>
                  <a:schemeClr val="dk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9pPr>
          </a:lstStyle>
          <a:p>
            <a:r>
              <a:rPr lang="fr" dirty="0">
                <a:latin typeface="+mn-lt"/>
              </a:rPr>
              <a:t>07.</a:t>
            </a:r>
          </a:p>
        </p:txBody>
      </p:sp>
      <p:sp>
        <p:nvSpPr>
          <p:cNvPr id="37" name="Google Shape;444;p50">
            <a:extLst>
              <a:ext uri="{FF2B5EF4-FFF2-40B4-BE49-F238E27FC236}">
                <a16:creationId xmlns:a16="http://schemas.microsoft.com/office/drawing/2014/main" id="{9547FC1D-BA9E-FED7-CE3D-20AB876DBA42}"/>
              </a:ext>
            </a:extLst>
          </p:cNvPr>
          <p:cNvSpPr txBox="1">
            <a:spLocks/>
          </p:cNvSpPr>
          <p:nvPr/>
        </p:nvSpPr>
        <p:spPr>
          <a:xfrm>
            <a:off x="7161690" y="2930950"/>
            <a:ext cx="8697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Fjalla One"/>
              <a:buNone/>
              <a:defRPr sz="2600" b="1" i="0" u="none" strike="noStrike" cap="none">
                <a:solidFill>
                  <a:schemeClr val="dk1"/>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2600"/>
              <a:buFont typeface="Fjalla One"/>
              <a:buNone/>
              <a:defRPr sz="2600" b="0" i="0" u="none" strike="noStrike" cap="none">
                <a:solidFill>
                  <a:schemeClr val="dk1"/>
                </a:solidFill>
                <a:latin typeface="Fjalla One"/>
                <a:ea typeface="Fjalla One"/>
                <a:cs typeface="Fjalla One"/>
                <a:sym typeface="Fjalla One"/>
              </a:defRPr>
            </a:lvl9pPr>
          </a:lstStyle>
          <a:p>
            <a:r>
              <a:rPr lang="fr" dirty="0">
                <a:latin typeface="+mn-lt"/>
              </a:rPr>
              <a:t>08.</a:t>
            </a:r>
          </a:p>
        </p:txBody>
      </p:sp>
    </p:spTree>
    <p:extLst>
      <p:ext uri="{BB962C8B-B14F-4D97-AF65-F5344CB8AC3E}">
        <p14:creationId xmlns:p14="http://schemas.microsoft.com/office/powerpoint/2010/main" val="3139681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descr="Un dibujo de un animal&#10;&#10;Descripción generada automáticamente con confianza baja">
            <a:extLst>
              <a:ext uri="{FF2B5EF4-FFF2-40B4-BE49-F238E27FC236}">
                <a16:creationId xmlns:a16="http://schemas.microsoft.com/office/drawing/2014/main" id="{D9898B80-D28A-518B-4326-E5E6AE12F946}"/>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10" name="Imagen 9" descr="Forma&#10;&#10;Descripción generada automáticamente">
            <a:extLst>
              <a:ext uri="{FF2B5EF4-FFF2-40B4-BE49-F238E27FC236}">
                <a16:creationId xmlns:a16="http://schemas.microsoft.com/office/drawing/2014/main" id="{A78C64E0-B486-1BFA-7880-4BCEB1DB1FB4}"/>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11" name="Imagen 10" descr="Patrón de fondo&#10;&#10;Descripción generada automáticamente con confianza baja">
            <a:extLst>
              <a:ext uri="{FF2B5EF4-FFF2-40B4-BE49-F238E27FC236}">
                <a16:creationId xmlns:a16="http://schemas.microsoft.com/office/drawing/2014/main" id="{B263E769-E8D7-3A0F-D850-03247D28AA6B}"/>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12" name="Imagen 11" descr="Icono&#10;&#10;Descripción generada automáticamente">
            <a:extLst>
              <a:ext uri="{FF2B5EF4-FFF2-40B4-BE49-F238E27FC236}">
                <a16:creationId xmlns:a16="http://schemas.microsoft.com/office/drawing/2014/main" id="{DC6BEAC3-A95B-3103-DF89-1C7E807CAADE}"/>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14" name="Imagen 13" descr="Forma&#10;&#10;Descripción generada automáticamente">
            <a:extLst>
              <a:ext uri="{FF2B5EF4-FFF2-40B4-BE49-F238E27FC236}">
                <a16:creationId xmlns:a16="http://schemas.microsoft.com/office/drawing/2014/main" id="{5D6583CD-E550-B27E-3CFA-156D0770F0B5}"/>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grpSp>
        <p:nvGrpSpPr>
          <p:cNvPr id="16" name="Grupo 15">
            <a:extLst>
              <a:ext uri="{FF2B5EF4-FFF2-40B4-BE49-F238E27FC236}">
                <a16:creationId xmlns:a16="http://schemas.microsoft.com/office/drawing/2014/main" id="{748D8389-33A3-9636-E4A2-7CCF492774E0}"/>
              </a:ext>
            </a:extLst>
          </p:cNvPr>
          <p:cNvGrpSpPr/>
          <p:nvPr/>
        </p:nvGrpSpPr>
        <p:grpSpPr>
          <a:xfrm>
            <a:off x="536104" y="1189049"/>
            <a:ext cx="8072236" cy="2016370"/>
            <a:chOff x="399330" y="1154884"/>
            <a:chExt cx="8345784" cy="2084700"/>
          </a:xfrm>
        </p:grpSpPr>
        <p:sp>
          <p:nvSpPr>
            <p:cNvPr id="18" name="Rectángulo 17">
              <a:extLst>
                <a:ext uri="{FF2B5EF4-FFF2-40B4-BE49-F238E27FC236}">
                  <a16:creationId xmlns:a16="http://schemas.microsoft.com/office/drawing/2014/main" id="{5BF8EA02-08CA-733B-E1D9-4473CAD4B163}"/>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Rectángulo 25">
              <a:extLst>
                <a:ext uri="{FF2B5EF4-FFF2-40B4-BE49-F238E27FC236}">
                  <a16:creationId xmlns:a16="http://schemas.microsoft.com/office/drawing/2014/main" id="{9DCF83E0-D70D-D7B2-9E72-4B9C81B79D19}"/>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Elipse 26">
              <a:extLst>
                <a:ext uri="{FF2B5EF4-FFF2-40B4-BE49-F238E27FC236}">
                  <a16:creationId xmlns:a16="http://schemas.microsoft.com/office/drawing/2014/main" id="{9A290FED-362F-79C0-5F4B-E09B495E523D}"/>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8" name="Elipse 27">
              <a:extLst>
                <a:ext uri="{FF2B5EF4-FFF2-40B4-BE49-F238E27FC236}">
                  <a16:creationId xmlns:a16="http://schemas.microsoft.com/office/drawing/2014/main" id="{5AB66214-2ACC-AA11-A287-1BEE2F2C5CE3}"/>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Elipse 28">
              <a:extLst>
                <a:ext uri="{FF2B5EF4-FFF2-40B4-BE49-F238E27FC236}">
                  <a16:creationId xmlns:a16="http://schemas.microsoft.com/office/drawing/2014/main" id="{91B92E3C-87BA-2CAF-C613-D0BB37C6EDFB}"/>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6" name="Título 5">
            <a:extLst>
              <a:ext uri="{FF2B5EF4-FFF2-40B4-BE49-F238E27FC236}">
                <a16:creationId xmlns:a16="http://schemas.microsoft.com/office/drawing/2014/main" id="{01E6007A-B497-790D-54A4-5FFC30ACAC8F}"/>
              </a:ext>
            </a:extLst>
          </p:cNvPr>
          <p:cNvSpPr>
            <a:spLocks noGrp="1"/>
          </p:cNvSpPr>
          <p:nvPr>
            <p:ph type="ctrTitle"/>
          </p:nvPr>
        </p:nvSpPr>
        <p:spPr>
          <a:xfrm>
            <a:off x="1680479" y="2073949"/>
            <a:ext cx="5467084" cy="1539394"/>
          </a:xfrm>
        </p:spPr>
        <p:txBody>
          <a:bodyPr/>
          <a:lstStyle/>
          <a:p>
            <a:r>
              <a:rPr lang="en-US"/>
              <a:t>Thank you </a:t>
            </a:r>
          </a:p>
        </p:txBody>
      </p:sp>
      <p:pic>
        <p:nvPicPr>
          <p:cNvPr id="13" name="Imagen 12" descr="Forma&#10;&#10;Descripción generada automáticamente con confianza baja">
            <a:extLst>
              <a:ext uri="{FF2B5EF4-FFF2-40B4-BE49-F238E27FC236}">
                <a16:creationId xmlns:a16="http://schemas.microsoft.com/office/drawing/2014/main" id="{ED34C321-A49F-DC36-801B-C73378319BE2}"/>
              </a:ext>
            </a:extLst>
          </p:cNvPr>
          <p:cNvPicPr>
            <a:picLocks noChangeAspect="1"/>
          </p:cNvPicPr>
          <p:nvPr/>
        </p:nvPicPr>
        <p:blipFill rotWithShape="1">
          <a:blip r:embed="rId6">
            <a:extLst>
              <a:ext uri="{28A0092B-C50C-407E-A947-70E740481C1C}">
                <a14:useLocalDpi xmlns:a14="http://schemas.microsoft.com/office/drawing/2010/main" val="0"/>
              </a:ext>
            </a:extLst>
          </a:blip>
          <a:srcRect l="25699" t="11443" r="15680" b="5798"/>
          <a:stretch/>
        </p:blipFill>
        <p:spPr>
          <a:xfrm>
            <a:off x="5065951" y="3408932"/>
            <a:ext cx="1466554" cy="1164618"/>
          </a:xfrm>
          <a:prstGeom prst="rect">
            <a:avLst/>
          </a:prstGeom>
        </p:spPr>
      </p:pic>
      <p:pic>
        <p:nvPicPr>
          <p:cNvPr id="15" name="Imagen 14" descr="Icono&#10;&#10;Descripción generada automáticamente">
            <a:extLst>
              <a:ext uri="{FF2B5EF4-FFF2-40B4-BE49-F238E27FC236}">
                <a16:creationId xmlns:a16="http://schemas.microsoft.com/office/drawing/2014/main" id="{3712B44A-9054-CDAE-77EF-E69807B54053}"/>
              </a:ext>
            </a:extLst>
          </p:cNvPr>
          <p:cNvPicPr>
            <a:picLocks noChangeAspect="1"/>
          </p:cNvPicPr>
          <p:nvPr/>
        </p:nvPicPr>
        <p:blipFill rotWithShape="1">
          <a:blip r:embed="rId7">
            <a:extLst>
              <a:ext uri="{28A0092B-C50C-407E-A947-70E740481C1C}">
                <a14:useLocalDpi xmlns:a14="http://schemas.microsoft.com/office/drawing/2010/main" val="0"/>
              </a:ext>
            </a:extLst>
          </a:blip>
          <a:srcRect l="15217" t="10571" r="7781"/>
          <a:stretch/>
        </p:blipFill>
        <p:spPr>
          <a:xfrm>
            <a:off x="3678282" y="3547108"/>
            <a:ext cx="1388046" cy="906792"/>
          </a:xfrm>
          <a:prstGeom prst="rect">
            <a:avLst/>
          </a:prstGeom>
        </p:spPr>
      </p:pic>
      <p:pic>
        <p:nvPicPr>
          <p:cNvPr id="17" name="Imagen 16" descr="Imagen que contiene objeto, bola de billar, luz&#10;&#10;Descripción generada automáticamente">
            <a:extLst>
              <a:ext uri="{FF2B5EF4-FFF2-40B4-BE49-F238E27FC236}">
                <a16:creationId xmlns:a16="http://schemas.microsoft.com/office/drawing/2014/main" id="{D466BBFD-BCA2-D145-D74D-B1E7DF8EF48C}"/>
              </a:ext>
            </a:extLst>
          </p:cNvPr>
          <p:cNvPicPr>
            <a:picLocks noChangeAspect="1"/>
          </p:cNvPicPr>
          <p:nvPr/>
        </p:nvPicPr>
        <p:blipFill rotWithShape="1">
          <a:blip r:embed="rId8">
            <a:extLst>
              <a:ext uri="{28A0092B-C50C-407E-A947-70E740481C1C}">
                <a14:useLocalDpi xmlns:a14="http://schemas.microsoft.com/office/drawing/2010/main" val="0"/>
              </a:ext>
            </a:extLst>
          </a:blip>
          <a:srcRect l="24058" t="4013" r="20080" b="-3419"/>
          <a:stretch/>
        </p:blipFill>
        <p:spPr>
          <a:xfrm>
            <a:off x="6465244" y="3163614"/>
            <a:ext cx="1830306" cy="1832022"/>
          </a:xfrm>
          <a:prstGeom prst="rect">
            <a:avLst/>
          </a:prstGeom>
        </p:spPr>
      </p:pic>
      <p:pic>
        <p:nvPicPr>
          <p:cNvPr id="19" name="Imagen 18" descr="Patrón de fondo&#10;&#10;Descripción generada automáticamente">
            <a:extLst>
              <a:ext uri="{FF2B5EF4-FFF2-40B4-BE49-F238E27FC236}">
                <a16:creationId xmlns:a16="http://schemas.microsoft.com/office/drawing/2014/main" id="{E28CA439-3514-230F-73E1-CA34CC8558DB}"/>
              </a:ext>
            </a:extLst>
          </p:cNvPr>
          <p:cNvPicPr>
            <a:picLocks noChangeAspect="1"/>
          </p:cNvPicPr>
          <p:nvPr/>
        </p:nvPicPr>
        <p:blipFill rotWithShape="1">
          <a:blip r:embed="rId9">
            <a:extLst>
              <a:ext uri="{28A0092B-C50C-407E-A947-70E740481C1C}">
                <a14:useLocalDpi xmlns:a14="http://schemas.microsoft.com/office/drawing/2010/main" val="0"/>
              </a:ext>
            </a:extLst>
          </a:blip>
          <a:srcRect l="2905" t="18302" r="1641" b="12018"/>
          <a:stretch/>
        </p:blipFill>
        <p:spPr>
          <a:xfrm>
            <a:off x="1098937" y="3604998"/>
            <a:ext cx="2356222" cy="967514"/>
          </a:xfrm>
          <a:prstGeom prst="rect">
            <a:avLst/>
          </a:prstGeom>
        </p:spPr>
      </p:pic>
    </p:spTree>
    <p:extLst>
      <p:ext uri="{BB962C8B-B14F-4D97-AF65-F5344CB8AC3E}">
        <p14:creationId xmlns:p14="http://schemas.microsoft.com/office/powerpoint/2010/main" val="291898297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11"/>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1"/>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8"/>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8"/>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12"/>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1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14"/>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0"/>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6"/>
                                            </p:tgtEl>
                                          </p:cBhvr>
                                          <p:by x="105000" y="105000"/>
                                        </p:animScale>
                                      </p:childTnLst>
                                    </p:cTn>
                                  </p:par>
                                </p:childTnLst>
                              </p:cTn>
                            </p:par>
                          </p:childTnLst>
                        </p:cTn>
                      </p:par>
                      <p:par>
                        <p:cTn id="23" fill="hold">
                          <p:stCondLst>
                            <p:cond delay="indefinite"/>
                          </p:stCondLst>
                          <p:childTnLst>
                            <p:par>
                              <p:cTn id="24" fill="hold">
                                <p:stCondLst>
                                  <p:cond delay="0"/>
                                </p:stCondLst>
                                <p:childTnLst>
                                  <p:par>
                                    <p:cTn id="25" presetID="23" presetClass="entr" presetSubtype="16"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childTnLst>
                                    </p:cTn>
                                  </p:par>
                                  <p:par>
                                    <p:cTn id="29" presetID="10" presetClass="entr" presetSubtype="0" fill="hold" nodeType="withEffect">
                                      <p:stCondLst>
                                        <p:cond delay="130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200"/>
                                            <p:tgtEl>
                                              <p:spTgt spid="19"/>
                                            </p:tgtEl>
                                          </p:cBhvr>
                                        </p:animEffect>
                                      </p:childTnLst>
                                    </p:cTn>
                                  </p:par>
                                  <p:par>
                                    <p:cTn id="32" presetID="10" presetClass="entr" presetSubtype="0" fill="hold" nodeType="withEffect">
                                      <p:stCondLst>
                                        <p:cond delay="18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200"/>
                                            <p:tgtEl>
                                              <p:spTgt spid="15"/>
                                            </p:tgtEl>
                                          </p:cBhvr>
                                        </p:animEffect>
                                      </p:childTnLst>
                                    </p:cTn>
                                  </p:par>
                                  <p:par>
                                    <p:cTn id="35" presetID="10" presetClass="entr" presetSubtype="0" fill="hold" nodeType="withEffect">
                                      <p:stCondLst>
                                        <p:cond delay="16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200"/>
                                            <p:tgtEl>
                                              <p:spTgt spid="13"/>
                                            </p:tgtEl>
                                          </p:cBhvr>
                                        </p:animEffect>
                                      </p:childTnLst>
                                    </p:cTn>
                                  </p:par>
                                  <p:par>
                                    <p:cTn id="38" presetID="10" presetClass="entr" presetSubtype="0" fill="hold" nodeType="withEffect">
                                      <p:stCondLst>
                                        <p:cond delay="20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11"/>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11"/>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8"/>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8"/>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12"/>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1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14"/>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0"/>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16"/>
                                            </p:tgtEl>
                                          </p:cBhvr>
                                          <p:by x="105000" y="105000"/>
                                        </p:animScale>
                                      </p:childTnLst>
                                    </p:cTn>
                                  </p:par>
                                </p:childTnLst>
                              </p:cTn>
                            </p:par>
                          </p:childTnLst>
                        </p:cTn>
                      </p:par>
                      <p:par>
                        <p:cTn id="23" fill="hold">
                          <p:stCondLst>
                            <p:cond delay="indefinite"/>
                          </p:stCondLst>
                          <p:childTnLst>
                            <p:par>
                              <p:cTn id="24" fill="hold">
                                <p:stCondLst>
                                  <p:cond delay="0"/>
                                </p:stCondLst>
                                <p:childTnLst>
                                  <p:par>
                                    <p:cTn id="25" presetID="23" presetClass="entr" presetSubtype="16"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childTnLst>
                                    </p:cTn>
                                  </p:par>
                                  <p:par>
                                    <p:cTn id="29" presetID="10" presetClass="entr" presetSubtype="0" fill="hold" nodeType="withEffect">
                                      <p:stCondLst>
                                        <p:cond delay="130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200"/>
                                            <p:tgtEl>
                                              <p:spTgt spid="19"/>
                                            </p:tgtEl>
                                          </p:cBhvr>
                                        </p:animEffect>
                                      </p:childTnLst>
                                    </p:cTn>
                                  </p:par>
                                  <p:par>
                                    <p:cTn id="32" presetID="10" presetClass="entr" presetSubtype="0" fill="hold" nodeType="withEffect">
                                      <p:stCondLst>
                                        <p:cond delay="18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200"/>
                                            <p:tgtEl>
                                              <p:spTgt spid="15"/>
                                            </p:tgtEl>
                                          </p:cBhvr>
                                        </p:animEffect>
                                      </p:childTnLst>
                                    </p:cTn>
                                  </p:par>
                                  <p:par>
                                    <p:cTn id="35" presetID="10" presetClass="entr" presetSubtype="0" fill="hold" nodeType="withEffect">
                                      <p:stCondLst>
                                        <p:cond delay="16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200"/>
                                            <p:tgtEl>
                                              <p:spTgt spid="13"/>
                                            </p:tgtEl>
                                          </p:cBhvr>
                                        </p:animEffect>
                                      </p:childTnLst>
                                    </p:cTn>
                                  </p:par>
                                  <p:par>
                                    <p:cTn id="38" presetID="10" presetClass="entr" presetSubtype="0" fill="hold" nodeType="withEffect">
                                      <p:stCondLst>
                                        <p:cond delay="20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Imagen 22" descr="Forma&#10;&#10;Descripción generada automáticamente">
            <a:extLst>
              <a:ext uri="{FF2B5EF4-FFF2-40B4-BE49-F238E27FC236}">
                <a16:creationId xmlns:a16="http://schemas.microsoft.com/office/drawing/2014/main" id="{85AD7C29-B4B1-1189-DBA1-3E4DF13C506F}"/>
              </a:ext>
            </a:extLst>
          </p:cNvPr>
          <p:cNvPicPr>
            <a:picLocks noChangeAspect="1"/>
          </p:cNvPicPr>
          <p:nvPr/>
        </p:nvPicPr>
        <p:blipFill rotWithShape="1">
          <a:blip r:embed="rId2">
            <a:extLst>
              <a:ext uri="{28A0092B-C50C-407E-A947-70E740481C1C}">
                <a14:useLocalDpi xmlns:a14="http://schemas.microsoft.com/office/drawing/2010/main" val="0"/>
              </a:ext>
            </a:extLst>
          </a:blip>
          <a:srcRect l="6336" t="11190" r="6596" b="12346"/>
          <a:stretch/>
        </p:blipFill>
        <p:spPr>
          <a:xfrm>
            <a:off x="7454375" y="1142984"/>
            <a:ext cx="2297486" cy="1134961"/>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95ACBABC-502B-2105-D154-862FE81F6442}"/>
              </a:ext>
            </a:extLst>
          </p:cNvPr>
          <p:cNvPicPr>
            <a:picLocks noChangeAspect="1"/>
          </p:cNvPicPr>
          <p:nvPr/>
        </p:nvPicPr>
        <p:blipFill rotWithShape="1">
          <a:blip r:embed="rId3">
            <a:extLst>
              <a:ext uri="{28A0092B-C50C-407E-A947-70E740481C1C}">
                <a14:useLocalDpi xmlns:a14="http://schemas.microsoft.com/office/drawing/2010/main" val="0"/>
              </a:ext>
            </a:extLst>
          </a:blip>
          <a:srcRect l="1440" t="38296" r="54437" b="15040"/>
          <a:stretch/>
        </p:blipFill>
        <p:spPr>
          <a:xfrm rot="16200000">
            <a:off x="6260796" y="599457"/>
            <a:ext cx="3862170" cy="2297488"/>
          </a:xfrm>
          <a:prstGeom prst="rect">
            <a:avLst/>
          </a:prstGeom>
        </p:spPr>
      </p:pic>
      <p:pic>
        <p:nvPicPr>
          <p:cNvPr id="7" name="Imagen 6" descr="Dibujo de una persona&#10;&#10;Descripción generada automáticamente con confianza media">
            <a:extLst>
              <a:ext uri="{FF2B5EF4-FFF2-40B4-BE49-F238E27FC236}">
                <a16:creationId xmlns:a16="http://schemas.microsoft.com/office/drawing/2014/main" id="{866D6CD3-79B1-42BA-FD3A-D836D68D3371}"/>
              </a:ext>
            </a:extLst>
          </p:cNvPr>
          <p:cNvPicPr>
            <a:picLocks noChangeAspect="1"/>
          </p:cNvPicPr>
          <p:nvPr/>
        </p:nvPicPr>
        <p:blipFill rotWithShape="1">
          <a:blip r:embed="rId4">
            <a:extLst>
              <a:ext uri="{28A0092B-C50C-407E-A947-70E740481C1C}">
                <a14:useLocalDpi xmlns:a14="http://schemas.microsoft.com/office/drawing/2010/main" val="0"/>
              </a:ext>
            </a:extLst>
          </a:blip>
          <a:srcRect l="24657" t="9029" r="34047" b="28091"/>
          <a:stretch/>
        </p:blipFill>
        <p:spPr>
          <a:xfrm rot="16200000">
            <a:off x="7296355" y="-24866"/>
            <a:ext cx="2202289" cy="1886250"/>
          </a:xfrm>
          <a:prstGeom prst="rect">
            <a:avLst/>
          </a:prstGeom>
          <a:effectLst/>
        </p:spPr>
      </p:pic>
      <p:pic>
        <p:nvPicPr>
          <p:cNvPr id="8" name="Imagen 7" descr="Icono&#10;&#10;Descripción generada automáticamente">
            <a:extLst>
              <a:ext uri="{FF2B5EF4-FFF2-40B4-BE49-F238E27FC236}">
                <a16:creationId xmlns:a16="http://schemas.microsoft.com/office/drawing/2014/main" id="{26C2CF29-35C6-37D3-50F6-1D68E8C7077C}"/>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25327" r="77816" b="24553"/>
          <a:stretch/>
        </p:blipFill>
        <p:spPr>
          <a:xfrm rot="16200000">
            <a:off x="7980309" y="-378887"/>
            <a:ext cx="1034193" cy="1426196"/>
          </a:xfrm>
          <a:prstGeom prst="rect">
            <a:avLst/>
          </a:prstGeom>
        </p:spPr>
      </p:pic>
      <p:pic>
        <p:nvPicPr>
          <p:cNvPr id="13" name="Imagen 12" descr="Imagen que contiene Forma&#10;&#10;Descripción generada automáticamente">
            <a:extLst>
              <a:ext uri="{FF2B5EF4-FFF2-40B4-BE49-F238E27FC236}">
                <a16:creationId xmlns:a16="http://schemas.microsoft.com/office/drawing/2014/main" id="{3468FA76-4661-5981-362F-A58423237B94}"/>
              </a:ext>
            </a:extLst>
          </p:cNvPr>
          <p:cNvPicPr>
            <a:picLocks noChangeAspect="1"/>
          </p:cNvPicPr>
          <p:nvPr/>
        </p:nvPicPr>
        <p:blipFill rotWithShape="1">
          <a:blip r:embed="rId6">
            <a:extLst>
              <a:ext uri="{28A0092B-C50C-407E-A947-70E740481C1C}">
                <a14:useLocalDpi xmlns:a14="http://schemas.microsoft.com/office/drawing/2010/main" val="0"/>
              </a:ext>
            </a:extLst>
          </a:blip>
          <a:srcRect l="26800" t="4583" r="22933" b="6607"/>
          <a:stretch/>
        </p:blipFill>
        <p:spPr>
          <a:xfrm>
            <a:off x="7019410" y="3137766"/>
            <a:ext cx="1395910" cy="1387261"/>
          </a:xfrm>
          <a:prstGeom prst="rect">
            <a:avLst/>
          </a:prstGeom>
        </p:spPr>
      </p:pic>
      <p:pic>
        <p:nvPicPr>
          <p:cNvPr id="2" name="Imagen 1" descr="Logotipo&#10;&#10;Descripción generada automáticamente">
            <a:extLst>
              <a:ext uri="{FF2B5EF4-FFF2-40B4-BE49-F238E27FC236}">
                <a16:creationId xmlns:a16="http://schemas.microsoft.com/office/drawing/2014/main" id="{FB32CF01-3B95-DA83-BCFF-7F4124AE76C2}"/>
              </a:ext>
            </a:extLst>
          </p:cNvPr>
          <p:cNvPicPr>
            <a:picLocks noChangeAspect="1"/>
          </p:cNvPicPr>
          <p:nvPr/>
        </p:nvPicPr>
        <p:blipFill rotWithShape="1">
          <a:blip r:embed="rId7">
            <a:extLst>
              <a:ext uri="{28A0092B-C50C-407E-A947-70E740481C1C}">
                <a14:useLocalDpi xmlns:a14="http://schemas.microsoft.com/office/drawing/2010/main" val="0"/>
              </a:ext>
            </a:extLst>
          </a:blip>
          <a:srcRect l="24000" t="1207" r="22900" b="4213"/>
          <a:stretch/>
        </p:blipFill>
        <p:spPr>
          <a:xfrm rot="5400000" flipH="1" flipV="1">
            <a:off x="5041915" y="1600304"/>
            <a:ext cx="2703580" cy="2708726"/>
          </a:xfrm>
          <a:prstGeom prst="rect">
            <a:avLst/>
          </a:prstGeom>
          <a:ln>
            <a:noFill/>
          </a:ln>
          <a:effectLst/>
        </p:spPr>
      </p:pic>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257009" y="1534988"/>
            <a:ext cx="8140490" cy="2270177"/>
          </a:xfrm>
        </p:spPr>
        <p:txBody>
          <a:bodyPr/>
          <a:lstStyle/>
          <a:p>
            <a:r>
              <a:rPr lang="en-US" b="1" dirty="0"/>
              <a:t>Project Objective</a:t>
            </a:r>
            <a:br>
              <a:rPr lang="en-US" dirty="0"/>
            </a:br>
            <a:r>
              <a:rPr lang="en-US" dirty="0"/>
              <a:t>This project utilizes big data tools to perform a comprehensive analysis of mobile phone market trends. The primary focus areas include:</a:t>
            </a:r>
          </a:p>
          <a:p>
            <a:r>
              <a:rPr lang="en-US" b="1" dirty="0"/>
              <a:t>Product Features</a:t>
            </a:r>
            <a:r>
              <a:rPr lang="en-US" dirty="0"/>
              <a:t>: Analyzing specifications such as operating systems, battery capacities, storage options, and 5G support.</a:t>
            </a:r>
          </a:p>
          <a:p>
            <a:r>
              <a:rPr lang="en-US" b="1" dirty="0"/>
              <a:t>Pricing Structures</a:t>
            </a:r>
            <a:r>
              <a:rPr lang="en-US" dirty="0"/>
              <a:t>: Examining price distributions and identifying factors influencing price points.</a:t>
            </a:r>
          </a:p>
          <a:p>
            <a:r>
              <a:rPr lang="en-US" b="1" dirty="0"/>
              <a:t>Brand Performance</a:t>
            </a:r>
            <a:r>
              <a:rPr lang="en-US" dirty="0"/>
              <a:t>: Assessing brand presence and evaluating the overall market value of their offerings.</a:t>
            </a:r>
          </a:p>
          <a:p>
            <a:r>
              <a:rPr lang="en-US" b="1" dirty="0"/>
              <a:t>Significance</a:t>
            </a:r>
            <a:br>
              <a:rPr lang="en-US" dirty="0"/>
            </a:br>
            <a:r>
              <a:rPr lang="en-US" dirty="0"/>
              <a:t>By understanding these market aspects, stakeholders gain actionable insights into consumer preferences, enabling better strategic decisions. This analysis is beneficial for manufacturers and retailers aiming to align their products with current trends in the competitive mobile industry.</a:t>
            </a:r>
          </a:p>
          <a:p>
            <a:r>
              <a:rPr lang="en-US" b="1" dirty="0"/>
              <a:t>Data Processing &amp; Visualization Tools</a:t>
            </a:r>
            <a:br>
              <a:rPr lang="en-US" dirty="0"/>
            </a:br>
            <a:r>
              <a:rPr lang="en-US" dirty="0"/>
              <a:t>To handle the project’s extensive data, we employed a suite of tools for efficient data extraction, storage, and visualization, ensuring that insights are both accurate and informative for decision-making.</a:t>
            </a:r>
          </a:p>
          <a:p>
            <a:endParaRPr lang="en-US" dirty="0"/>
          </a:p>
        </p:txBody>
      </p:sp>
      <p:pic>
        <p:nvPicPr>
          <p:cNvPr id="15" name="Marcador de posición de imagen 14">
            <a:extLst>
              <a:ext uri="{FF2B5EF4-FFF2-40B4-BE49-F238E27FC236}">
                <a16:creationId xmlns:a16="http://schemas.microsoft.com/office/drawing/2014/main" id="{8B0BD868-7DC3-3F06-AC46-18A22100041C}"/>
              </a:ext>
            </a:extLst>
          </p:cNvPr>
          <p:cNvPicPr>
            <a:picLocks noGrp="1" noChangeAspect="1"/>
          </p:cNvPicPr>
          <p:nvPr>
            <p:ph type="pic" sz="quarter" idx="10"/>
          </p:nvPr>
        </p:nvPicPr>
        <p:blipFill rotWithShape="1">
          <a:blip r:embed="rId8">
            <a:extLst>
              <a:ext uri="{28A0092B-C50C-407E-A947-70E740481C1C}">
                <a14:useLocalDpi xmlns:a14="http://schemas.microsoft.com/office/drawing/2010/main" val="0"/>
              </a:ext>
            </a:extLst>
          </a:blip>
          <a:srcRect l="15146" t="7594" r="30876" b="12062"/>
          <a:stretch/>
        </p:blipFill>
        <p:spPr>
          <a:xfrm>
            <a:off x="7307603" y="-37536"/>
            <a:ext cx="1768556" cy="1753044"/>
          </a:xfrm>
        </p:spPr>
      </p:pic>
      <p:pic>
        <p:nvPicPr>
          <p:cNvPr id="3" name="Imagen 2" descr="Círculo&#10;&#10;Descripción generada automáticamente">
            <a:extLst>
              <a:ext uri="{FF2B5EF4-FFF2-40B4-BE49-F238E27FC236}">
                <a16:creationId xmlns:a16="http://schemas.microsoft.com/office/drawing/2014/main" id="{BA73130A-EC76-7E96-CA10-191F73D6449F}"/>
              </a:ext>
            </a:extLst>
          </p:cNvPr>
          <p:cNvPicPr>
            <a:picLocks noChangeAspect="1"/>
          </p:cNvPicPr>
          <p:nvPr/>
        </p:nvPicPr>
        <p:blipFill rotWithShape="1">
          <a:blip r:embed="rId9">
            <a:extLst>
              <a:ext uri="{28A0092B-C50C-407E-A947-70E740481C1C}">
                <a14:useLocalDpi xmlns:a14="http://schemas.microsoft.com/office/drawing/2010/main" val="0"/>
              </a:ext>
            </a:extLst>
          </a:blip>
          <a:srcRect l="26300" t="6535" r="24866" b="6900"/>
          <a:stretch/>
        </p:blipFill>
        <p:spPr>
          <a:xfrm>
            <a:off x="5136227" y="428148"/>
            <a:ext cx="1168914" cy="1165556"/>
          </a:xfrm>
          <a:prstGeom prst="rect">
            <a:avLst/>
          </a:prstGeom>
        </p:spPr>
      </p:pic>
      <p:grpSp>
        <p:nvGrpSpPr>
          <p:cNvPr id="22" name="Grupo 21">
            <a:extLst>
              <a:ext uri="{FF2B5EF4-FFF2-40B4-BE49-F238E27FC236}">
                <a16:creationId xmlns:a16="http://schemas.microsoft.com/office/drawing/2014/main" id="{C657740A-6B80-923F-789D-7125FB7B2177}"/>
              </a:ext>
            </a:extLst>
          </p:cNvPr>
          <p:cNvGrpSpPr/>
          <p:nvPr/>
        </p:nvGrpSpPr>
        <p:grpSpPr>
          <a:xfrm>
            <a:off x="6625637" y="1285109"/>
            <a:ext cx="1714094" cy="3338220"/>
            <a:chOff x="6625637" y="1285109"/>
            <a:chExt cx="1714094" cy="3338220"/>
          </a:xfrm>
        </p:grpSpPr>
        <p:sp>
          <p:nvSpPr>
            <p:cNvPr id="20" name="Elipse 19">
              <a:extLst>
                <a:ext uri="{FF2B5EF4-FFF2-40B4-BE49-F238E27FC236}">
                  <a16:creationId xmlns:a16="http://schemas.microsoft.com/office/drawing/2014/main" id="{5E7825F7-7ABB-8046-5E87-42906D9373F9}"/>
                </a:ext>
              </a:extLst>
            </p:cNvPr>
            <p:cNvSpPr/>
            <p:nvPr/>
          </p:nvSpPr>
          <p:spPr>
            <a:xfrm>
              <a:off x="6625637" y="4470929"/>
              <a:ext cx="152400" cy="152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317D4BEC-47F7-BD37-F8EB-02859ED32197}"/>
                </a:ext>
              </a:extLst>
            </p:cNvPr>
            <p:cNvSpPr/>
            <p:nvPr/>
          </p:nvSpPr>
          <p:spPr>
            <a:xfrm>
              <a:off x="8258642" y="3160325"/>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 name="Elipse 17">
              <a:extLst>
                <a:ext uri="{FF2B5EF4-FFF2-40B4-BE49-F238E27FC236}">
                  <a16:creationId xmlns:a16="http://schemas.microsoft.com/office/drawing/2014/main" id="{7C36AB78-403D-11B4-4E02-664CDC193816}"/>
                </a:ext>
              </a:extLst>
            </p:cNvPr>
            <p:cNvSpPr/>
            <p:nvPr/>
          </p:nvSpPr>
          <p:spPr>
            <a:xfrm>
              <a:off x="6625637" y="1285109"/>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 name="Rectángulo 20">
              <a:extLst>
                <a:ext uri="{FF2B5EF4-FFF2-40B4-BE49-F238E27FC236}">
                  <a16:creationId xmlns:a16="http://schemas.microsoft.com/office/drawing/2014/main" id="{87401F6F-01F8-1A44-97E7-591380B93C27}"/>
                </a:ext>
              </a:extLst>
            </p:cNvPr>
            <p:cNvSpPr/>
            <p:nvPr/>
          </p:nvSpPr>
          <p:spPr>
            <a:xfrm>
              <a:off x="8039900" y="2863942"/>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9" name="Google Shape;451;p51">
            <a:extLst>
              <a:ext uri="{FF2B5EF4-FFF2-40B4-BE49-F238E27FC236}">
                <a16:creationId xmlns:a16="http://schemas.microsoft.com/office/drawing/2014/main" id="{DD9DD550-273A-6ED6-D481-340D3D65A0AB}"/>
              </a:ext>
            </a:extLst>
          </p:cNvPr>
          <p:cNvSpPr txBox="1">
            <a:spLocks noGrp="1"/>
          </p:cNvSpPr>
          <p:nvPr>
            <p:ph type="ctrTitle"/>
          </p:nvPr>
        </p:nvSpPr>
        <p:spPr>
          <a:xfrm>
            <a:off x="723899" y="552450"/>
            <a:ext cx="5234485" cy="115728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 dirty="0">
                <a:latin typeface="+mn-lt"/>
              </a:rPr>
              <a:t>1. Introduction</a:t>
            </a:r>
            <a:endParaRPr dirty="0">
              <a:latin typeface="+mn-lt"/>
            </a:endParaRPr>
          </a:p>
        </p:txBody>
      </p:sp>
    </p:spTree>
    <p:extLst>
      <p:ext uri="{BB962C8B-B14F-4D97-AF65-F5344CB8AC3E}">
        <p14:creationId xmlns:p14="http://schemas.microsoft.com/office/powerpoint/2010/main" val="426788646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3.33333E-6 -4.81481E-6 L 0.0073 -0.01759 " pathEditMode="relative" rAng="0" ptsTypes="AA" p14:bounceEnd="5091">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9750" fill="hold"/>
                                            <p:tgtEl>
                                              <p:spTgt spid="8"/>
                                            </p:tgtEl>
                                            <p:attrNameLst>
                                              <p:attrName>r</p:attrName>
                                            </p:attrNameLst>
                                          </p:cBhvr>
                                        </p:animRot>
                                      </p:childTnLst>
                                    </p:cTn>
                                  </p:par>
                                  <p:par>
                                    <p:cTn id="23" presetID="42" presetClass="path" presetSubtype="0" repeatCount="indefinite" accel="3636" autoRev="1" fill="hold" nodeType="withEffect" p14:presetBounceEnd="5091">
                                      <p:stCondLst>
                                        <p:cond delay="100"/>
                                      </p:stCondLst>
                                      <p:childTnLst>
                                        <p:animMotion origin="layout" path="M 8.33333E-7 0.00123 L 0.00851 -0.03241 " pathEditMode="relative" rAng="0" ptsTypes="AA" p14:bounceEnd="5091">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8250" fill="hold"/>
                                            <p:tgtEl>
                                              <p:spTgt spid="7"/>
                                            </p:tgtEl>
                                            <p:attrNameLst>
                                              <p:attrName>r</p:attrName>
                                            </p:attrNameLst>
                                          </p:cBhvr>
                                        </p:animRot>
                                      </p:childTnLst>
                                    </p:cTn>
                                  </p:par>
                                  <p:par>
                                    <p:cTn id="27" presetID="10" presetClass="entr" presetSubtype="0" fill="hold" grpId="0" nodeType="withEffect">
                                      <p:stCondLst>
                                        <p:cond delay="11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200"/>
                                            <p:tgtEl>
                                              <p:spTgt spid="6"/>
                                            </p:tgtEl>
                                          </p:cBhvr>
                                        </p:animEffect>
                                      </p:childTnLst>
                                    </p:cTn>
                                  </p:par>
                                  <p:par>
                                    <p:cTn id="30" presetID="42" presetClass="path" presetSubtype="0" repeatCount="indefinite" accel="5000" decel="5000" autoRev="1" fill="hold" nodeType="withEffect">
                                      <p:stCondLst>
                                        <p:cond delay="0"/>
                                      </p:stCondLst>
                                      <p:childTnLst>
                                        <p:animMotion origin="layout" path="M -3.61111E-6 1.85185E-6 L 0.00035 0.05031 " pathEditMode="relative" rAng="0" ptsTypes="AA">
                                          <p:cBhvr>
                                            <p:cTn id="31" dur="2500" fill="hold"/>
                                            <p:tgtEl>
                                              <p:spTgt spid="15"/>
                                            </p:tgtEl>
                                            <p:attrNameLst>
                                              <p:attrName>ppt_x</p:attrName>
                                              <p:attrName>ppt_y</p:attrName>
                                            </p:attrNameLst>
                                          </p:cBhvr>
                                          <p:rCtr x="17" y="2500"/>
                                        </p:animMotion>
                                      </p:childTnLst>
                                    </p:cTn>
                                  </p:par>
                                  <p:par>
                                    <p:cTn id="32" presetID="10" presetClass="entr" presetSubtype="0"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3.33333E-6 -4.81481E-6 L 0.0073 -0.01759 " pathEditMode="relative" rAng="0" ptsTypes="AA">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stCondLst>
                                        <p:cond delay="0"/>
                                      </p:stCondLst>
                                      <p:childTnLst>
                                        <p:animRot by="3000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stCondLst>
                                        <p:cond delay="0"/>
                                      </p:stCondLst>
                                      <p:childTnLst>
                                        <p:animRot by="300000">
                                          <p:cBhvr>
                                            <p:cTn id="22" dur="9750" fill="hold"/>
                                            <p:tgtEl>
                                              <p:spTgt spid="8"/>
                                            </p:tgtEl>
                                            <p:attrNameLst>
                                              <p:attrName>r</p:attrName>
                                            </p:attrNameLst>
                                          </p:cBhvr>
                                        </p:animRot>
                                      </p:childTnLst>
                                    </p:cTn>
                                  </p:par>
                                  <p:par>
                                    <p:cTn id="23" presetID="42" presetClass="path" presetSubtype="0" repeatCount="indefinite" accel="3636" autoRev="1" fill="hold" nodeType="withEffect">
                                      <p:stCondLst>
                                        <p:cond delay="100"/>
                                      </p:stCondLst>
                                      <p:childTnLst>
                                        <p:animMotion origin="layout" path="M 8.33333E-7 0.00123 L 0.00851 -0.03241 " pathEditMode="relative" rAng="0" ptsTypes="AA">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stCondLst>
                                        <p:cond delay="0"/>
                                      </p:stCondLst>
                                      <p:childTnLst>
                                        <p:animRot by="300000">
                                          <p:cBhvr>
                                            <p:cTn id="26" dur="8250" fill="hold"/>
                                            <p:tgtEl>
                                              <p:spTgt spid="7"/>
                                            </p:tgtEl>
                                            <p:attrNameLst>
                                              <p:attrName>r</p:attrName>
                                            </p:attrNameLst>
                                          </p:cBhvr>
                                        </p:animRot>
                                      </p:childTnLst>
                                    </p:cTn>
                                  </p:par>
                                  <p:par>
                                    <p:cTn id="27" presetID="10" presetClass="entr" presetSubtype="0" fill="hold" grpId="0" nodeType="withEffect">
                                      <p:stCondLst>
                                        <p:cond delay="11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200"/>
                                            <p:tgtEl>
                                              <p:spTgt spid="6"/>
                                            </p:tgtEl>
                                          </p:cBhvr>
                                        </p:animEffect>
                                      </p:childTnLst>
                                    </p:cTn>
                                  </p:par>
                                  <p:par>
                                    <p:cTn id="30" presetID="42" presetClass="path" presetSubtype="0" repeatCount="indefinite" accel="5000" decel="5000" autoRev="1" fill="hold" nodeType="withEffect">
                                      <p:stCondLst>
                                        <p:cond delay="0"/>
                                      </p:stCondLst>
                                      <p:childTnLst>
                                        <p:animMotion origin="layout" path="M -3.61111E-6 1.85185E-6 L 0.00035 0.05031 " pathEditMode="relative" rAng="0" ptsTypes="AA">
                                          <p:cBhvr>
                                            <p:cTn id="31" dur="2500" fill="hold"/>
                                            <p:tgtEl>
                                              <p:spTgt spid="15"/>
                                            </p:tgtEl>
                                            <p:attrNameLst>
                                              <p:attrName>ppt_x</p:attrName>
                                              <p:attrName>ppt_y</p:attrName>
                                            </p:attrNameLst>
                                          </p:cBhvr>
                                          <p:rCtr x="17" y="2500"/>
                                        </p:animMotion>
                                      </p:childTnLst>
                                    </p:cTn>
                                  </p:par>
                                  <p:par>
                                    <p:cTn id="32" presetID="10" presetClass="entr" presetSubtype="0"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F2C40DD3-0FB4-7083-371E-27079241DAC3}"/>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78444BCE-AC51-0EBF-1E27-A44A5DE82FC9}"/>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FC5252B5-042A-050D-A4A9-CE2C7BFE6231}"/>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5EACE198-8088-997F-FD46-02F8E53370E2}"/>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B5CD2A73-C90A-A1B8-BED4-05152A691587}"/>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87023" y="3376569"/>
            <a:ext cx="2463658" cy="1858697"/>
          </a:xfrm>
          <a:prstGeom prst="rect">
            <a:avLst/>
          </a:prstGeom>
        </p:spPr>
      </p:pic>
      <p:sp>
        <p:nvSpPr>
          <p:cNvPr id="5" name="Text Placeholder 4">
            <a:extLst>
              <a:ext uri="{FF2B5EF4-FFF2-40B4-BE49-F238E27FC236}">
                <a16:creationId xmlns:a16="http://schemas.microsoft.com/office/drawing/2014/main" id="{DD3B961B-AA6F-44A9-9907-E12FC2E32240}"/>
              </a:ext>
            </a:extLst>
          </p:cNvPr>
          <p:cNvSpPr>
            <a:spLocks noGrp="1"/>
          </p:cNvSpPr>
          <p:nvPr>
            <p:ph type="subTitle" idx="1"/>
          </p:nvPr>
        </p:nvSpPr>
        <p:spPr>
          <a:xfrm>
            <a:off x="938434" y="1136789"/>
            <a:ext cx="8122688" cy="3135951"/>
          </a:xfrm>
        </p:spPr>
        <p:txBody>
          <a:bodyPr>
            <a:noAutofit/>
          </a:bodyPr>
          <a:lstStyle/>
          <a:p>
            <a:r>
              <a:rPr lang="en-US" dirty="0">
                <a:solidFill>
                  <a:srgbClr val="000000"/>
                </a:solidFill>
              </a:rPr>
              <a:t>The mobile phone market has a wide range of devices to meet different consumer needs around the world.</a:t>
            </a:r>
          </a:p>
          <a:p>
            <a:r>
              <a:rPr lang="en-US" dirty="0">
                <a:solidFill>
                  <a:srgbClr val="000000"/>
                </a:solidFill>
              </a:rPr>
              <a:t> As smartphones have become essential, people choose them based on factors like price, brand, features, and whether they support 5G.</a:t>
            </a:r>
          </a:p>
          <a:p>
            <a:r>
              <a:rPr lang="en-US" dirty="0">
                <a:solidFill>
                  <a:srgbClr val="000000"/>
                </a:solidFill>
              </a:rPr>
              <a:t> This project analyzes a dataset of mobile phones to see what influences these choices, looking at brand popularity, operating systems (like Android vs. iOS), memory, and price trends to understand consumer preferences better.</a:t>
            </a:r>
          </a:p>
          <a:p>
            <a:r>
              <a:rPr lang="en-US" dirty="0">
                <a:solidFill>
                  <a:srgbClr val="000000"/>
                </a:solidFill>
              </a:rPr>
              <a:t>We start by examining which brands and operating systems are popular, identifying patterns in brand loyalty and OS choice.</a:t>
            </a:r>
          </a:p>
          <a:p>
            <a:r>
              <a:rPr lang="en-US" dirty="0">
                <a:solidFill>
                  <a:srgbClr val="000000"/>
                </a:solidFill>
              </a:rPr>
              <a:t> Then, we look at features like storage, RAM, battery life, and price, grouping phones into premium, mid-range, and budget categories. We also check out popular features like 5G and camera quality to see how advanced tech impacts decisions.</a:t>
            </a:r>
          </a:p>
          <a:p>
            <a:r>
              <a:rPr lang="en-US" dirty="0">
                <a:solidFill>
                  <a:srgbClr val="000000"/>
                </a:solidFill>
              </a:rPr>
              <a:t>Finally, we explore where different brands originate from to see if location affects consumer behavior. These insights can help manufacturers and retailers better understand the complexities of the mobile market.</a:t>
            </a:r>
          </a:p>
          <a:p>
            <a:endParaRPr lang="en-US" dirty="0">
              <a:solidFill>
                <a:srgbClr val="000000"/>
              </a:solidFill>
            </a:endParaRPr>
          </a:p>
        </p:txBody>
      </p:sp>
      <p:pic>
        <p:nvPicPr>
          <p:cNvPr id="15" name="Imagen 14" descr="Imagen que contiene Gráfico circular&#10;&#10;Descripción generada automáticamente">
            <a:extLst>
              <a:ext uri="{FF2B5EF4-FFF2-40B4-BE49-F238E27FC236}">
                <a16:creationId xmlns:a16="http://schemas.microsoft.com/office/drawing/2014/main" id="{41E0F4B5-83D5-81F9-D16E-BFEC6113F8CD}"/>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897495" y="3740666"/>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80D10D1F-A34B-F59E-0925-BDA9E197E11F}"/>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25159" y="825339"/>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C7F49B56-7AD9-FD06-4831-7F0F265D5FD5}"/>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F95500FF-5F15-A707-A8B0-D6BB4B4CF0D8}"/>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448137" y="4649786"/>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5BEF0C80-96ED-ACA3-1509-73CBAD54B156}"/>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236024" y="2872670"/>
            <a:ext cx="471505" cy="451627"/>
          </a:xfrm>
          <a:prstGeom prst="rect">
            <a:avLst/>
          </a:prstGeom>
        </p:spPr>
      </p:pic>
      <p:sp>
        <p:nvSpPr>
          <p:cNvPr id="23" name="Elipse 22">
            <a:extLst>
              <a:ext uri="{FF2B5EF4-FFF2-40B4-BE49-F238E27FC236}">
                <a16:creationId xmlns:a16="http://schemas.microsoft.com/office/drawing/2014/main" id="{112AC5FB-292F-AF20-3273-D5F7C2185005}"/>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8168F1AF-FF19-5CE0-ACFA-FC1FAEC94904}"/>
              </a:ext>
            </a:extLst>
          </p:cNvPr>
          <p:cNvGrpSpPr/>
          <p:nvPr/>
        </p:nvGrpSpPr>
        <p:grpSpPr>
          <a:xfrm>
            <a:off x="36972" y="546350"/>
            <a:ext cx="8168594" cy="3914841"/>
            <a:chOff x="-103401" y="469835"/>
            <a:chExt cx="8434910" cy="4042476"/>
          </a:xfrm>
        </p:grpSpPr>
        <p:sp>
          <p:nvSpPr>
            <p:cNvPr id="10" name="Rectángulo 9">
              <a:extLst>
                <a:ext uri="{FF2B5EF4-FFF2-40B4-BE49-F238E27FC236}">
                  <a16:creationId xmlns:a16="http://schemas.microsoft.com/office/drawing/2014/main" id="{013A0A0C-768A-103F-9788-31DBF077BFF4}"/>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58D7E544-DC0C-C77B-8580-CAE9813CF86B}"/>
                </a:ext>
              </a:extLst>
            </p:cNvPr>
            <p:cNvSpPr/>
            <p:nvPr/>
          </p:nvSpPr>
          <p:spPr>
            <a:xfrm flipH="1">
              <a:off x="-103401" y="1933496"/>
              <a:ext cx="596571" cy="2734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0060FA3F-4E9E-249A-5455-536C4A71EDFC}"/>
                </a:ext>
              </a:extLst>
            </p:cNvPr>
            <p:cNvSpPr/>
            <p:nvPr/>
          </p:nvSpPr>
          <p:spPr>
            <a:xfrm>
              <a:off x="1212450" y="620520"/>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443307E2-2F1E-6FD3-F1B1-9D1DD0C21CD9}"/>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8422F606-6846-2810-C0AA-DCDE5A4FC325}"/>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7567F1F1-DB0D-5FC5-18D4-19A9916A379B}"/>
                </a:ext>
              </a:extLst>
            </p:cNvPr>
            <p:cNvSpPr/>
            <p:nvPr/>
          </p:nvSpPr>
          <p:spPr>
            <a:xfrm>
              <a:off x="6824735" y="46983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5FB70843-6506-4AD3-0AEC-754F6F42C3DF}"/>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5FF43F78-8087-7207-A9F4-F0530FFFBDF6}"/>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B34D7C7C-0EA5-1847-6DEC-93E82047218F}"/>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12" name="Title 1">
            <a:extLst>
              <a:ext uri="{FF2B5EF4-FFF2-40B4-BE49-F238E27FC236}">
                <a16:creationId xmlns:a16="http://schemas.microsoft.com/office/drawing/2014/main" id="{2E1C559E-B376-7705-D327-09D0D191D3EC}"/>
              </a:ext>
            </a:extLst>
          </p:cNvPr>
          <p:cNvSpPr>
            <a:spLocks noGrp="1"/>
          </p:cNvSpPr>
          <p:nvPr>
            <p:ph type="body" idx="10"/>
          </p:nvPr>
        </p:nvSpPr>
        <p:spPr>
          <a:xfrm>
            <a:off x="111271" y="121241"/>
            <a:ext cx="7310438" cy="615950"/>
          </a:xfrm>
        </p:spPr>
        <p:txBody>
          <a:bodyPr/>
          <a:lstStyle/>
          <a:p>
            <a:r>
              <a:rPr lang="en-IN" dirty="0">
                <a:latin typeface="+mn-lt"/>
              </a:rPr>
              <a:t>2. Problem Survey</a:t>
            </a:r>
          </a:p>
        </p:txBody>
      </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2.22222E-6 -2.96296E-6 L 0.00035 0.05031 " pathEditMode="relative" rAng="0" ptsTypes="AA">
                                          <p:cBhvr>
                                            <p:cTn id="10" dur="3250" fill="hold"/>
                                            <p:tgtEl>
                                              <p:spTgt spid="17"/>
                                            </p:tgtEl>
                                            <p:attrNameLst>
                                              <p:attrName>ppt_x</p:attrName>
                                              <p:attrName>ppt_y</p:attrName>
                                            </p:attrNameLst>
                                          </p:cBhvr>
                                          <p:rCtr x="17" y="2500"/>
                                        </p:animMotion>
                                      </p:childTnLst>
                                    </p:cTn>
                                  </p:par>
                                  <p:par>
                                    <p:cTn id="11" presetID="42" presetClass="path" presetSubtype="0" repeatCount="indefinite" accel="10000" decel="10000" autoRev="1" fill="hold" nodeType="withEffect">
                                      <p:stCondLst>
                                        <p:cond delay="0"/>
                                      </p:stCondLst>
                                      <p:childTnLst>
                                        <p:animMotion origin="layout" path="M -2.5E-6 8.64198E-7 L 0.00035 0.05031 " pathEditMode="relative" rAng="0" ptsTypes="AA">
                                          <p:cBhvr>
                                            <p:cTn id="12" dur="2500" fill="hold"/>
                                            <p:tgtEl>
                                              <p:spTgt spid="21"/>
                                            </p:tgtEl>
                                            <p:attrNameLst>
                                              <p:attrName>ppt_x</p:attrName>
                                              <p:attrName>ppt_y</p:attrName>
                                            </p:attrNameLst>
                                          </p:cBhvr>
                                          <p:rCtr x="17" y="2500"/>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3.61111E-6 -0.00185 L 3.61111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2.5E-6 -0.00185 L -2.5E-6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1100"/>
                                      </p:stCondLst>
                                      <p:childTnLst>
                                        <p:set>
                                          <p:cBhvr>
                                            <p:cTn id="40" dur="1" fill="hold">
                                              <p:stCondLst>
                                                <p:cond delay="0"/>
                                              </p:stCondLst>
                                            </p:cTn>
                                            <p:tgtEl>
                                              <p:spTgt spid="5"/>
                                            </p:tgtEl>
                                            <p:attrNameLst>
                                              <p:attrName>style.visibility</p:attrName>
                                            </p:attrNameLst>
                                          </p:cBhvr>
                                          <p:to>
                                            <p:strVal val="visible"/>
                                          </p:to>
                                        </p:set>
                                        <p:animEffect transition="in" filter="fade">
                                          <p:cBhvr>
                                            <p:cTn id="41" dur="12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2.22222E-6 -2.96296E-6 L 0.00035 0.05031 " pathEditMode="relative" rAng="0" ptsTypes="AA">
                                          <p:cBhvr>
                                            <p:cTn id="10" dur="3250" fill="hold"/>
                                            <p:tgtEl>
                                              <p:spTgt spid="17"/>
                                            </p:tgtEl>
                                            <p:attrNameLst>
                                              <p:attrName>ppt_x</p:attrName>
                                              <p:attrName>ppt_y</p:attrName>
                                            </p:attrNameLst>
                                          </p:cBhvr>
                                          <p:rCtr x="17" y="2500"/>
                                        </p:animMotion>
                                      </p:childTnLst>
                                    </p:cTn>
                                  </p:par>
                                  <p:par>
                                    <p:cTn id="11" presetID="42" presetClass="path" presetSubtype="0" repeatCount="indefinite" accel="10000" decel="10000" autoRev="1" fill="hold" nodeType="withEffect">
                                      <p:stCondLst>
                                        <p:cond delay="0"/>
                                      </p:stCondLst>
                                      <p:childTnLst>
                                        <p:animMotion origin="layout" path="M -2.5E-6 8.64198E-7 L 0.00035 0.05031 " pathEditMode="relative" rAng="0" ptsTypes="AA">
                                          <p:cBhvr>
                                            <p:cTn id="12" dur="2500" fill="hold"/>
                                            <p:tgtEl>
                                              <p:spTgt spid="21"/>
                                            </p:tgtEl>
                                            <p:attrNameLst>
                                              <p:attrName>ppt_x</p:attrName>
                                              <p:attrName>ppt_y</p:attrName>
                                            </p:attrNameLst>
                                          </p:cBhvr>
                                          <p:rCtr x="17" y="2500"/>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3.61111E-6 -0.00185 L 3.61111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2.5E-6 -0.00185 L -2.5E-6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1100"/>
                                      </p:stCondLst>
                                      <p:childTnLst>
                                        <p:set>
                                          <p:cBhvr>
                                            <p:cTn id="40" dur="1" fill="hold">
                                              <p:stCondLst>
                                                <p:cond delay="0"/>
                                              </p:stCondLst>
                                            </p:cTn>
                                            <p:tgtEl>
                                              <p:spTgt spid="5"/>
                                            </p:tgtEl>
                                            <p:attrNameLst>
                                              <p:attrName>style.visibility</p:attrName>
                                            </p:attrNameLst>
                                          </p:cBhvr>
                                          <p:to>
                                            <p:strVal val="visible"/>
                                          </p:to>
                                        </p:set>
                                        <p:animEffect transition="in" filter="fade">
                                          <p:cBhvr>
                                            <p:cTn id="41" dur="12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6" name="Google Shape;9206;p18">
            <a:extLst>
              <a:ext uri="{FF2B5EF4-FFF2-40B4-BE49-F238E27FC236}">
                <a16:creationId xmlns:a16="http://schemas.microsoft.com/office/drawing/2014/main" id="{66C36A2E-7845-2438-A4B5-1D496F273E23}"/>
              </a:ext>
            </a:extLst>
          </p:cNvPr>
          <p:cNvGrpSpPr/>
          <p:nvPr/>
        </p:nvGrpSpPr>
        <p:grpSpPr>
          <a:xfrm>
            <a:off x="303936" y="1967634"/>
            <a:ext cx="496713" cy="493543"/>
            <a:chOff x="-45665400" y="2703250"/>
            <a:chExt cx="301500" cy="299575"/>
          </a:xfrm>
          <a:solidFill>
            <a:schemeClr val="tx2"/>
          </a:solidFill>
        </p:grpSpPr>
        <p:sp>
          <p:nvSpPr>
            <p:cNvPr id="167" name="Google Shape;9207;p18">
              <a:extLst>
                <a:ext uri="{FF2B5EF4-FFF2-40B4-BE49-F238E27FC236}">
                  <a16:creationId xmlns:a16="http://schemas.microsoft.com/office/drawing/2014/main" id="{826DACC5-CD4A-8F07-6A8D-12D879F9F9DD}"/>
                </a:ext>
              </a:extLst>
            </p:cNvPr>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68" name="Google Shape;9208;p18">
              <a:extLst>
                <a:ext uri="{FF2B5EF4-FFF2-40B4-BE49-F238E27FC236}">
                  <a16:creationId xmlns:a16="http://schemas.microsoft.com/office/drawing/2014/main" id="{95DAE1E3-5C07-5AC9-41FE-9499DBB4F78B}"/>
                </a:ext>
              </a:extLst>
            </p:cNvPr>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69" name="Google Shape;9209;p18">
              <a:extLst>
                <a:ext uri="{FF2B5EF4-FFF2-40B4-BE49-F238E27FC236}">
                  <a16:creationId xmlns:a16="http://schemas.microsoft.com/office/drawing/2014/main" id="{95AC7E95-5D1E-5190-32C2-B4A54EE7FB3E}"/>
                </a:ext>
              </a:extLst>
            </p:cNvPr>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70" name="Google Shape;9210;p18">
              <a:extLst>
                <a:ext uri="{FF2B5EF4-FFF2-40B4-BE49-F238E27FC236}">
                  <a16:creationId xmlns:a16="http://schemas.microsoft.com/office/drawing/2014/main" id="{916510C4-1B39-FBF5-324B-B414477FE8E1}"/>
                </a:ext>
              </a:extLst>
            </p:cNvPr>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grpSp>
      <p:grpSp>
        <p:nvGrpSpPr>
          <p:cNvPr id="12" name="Grupo 11">
            <a:extLst>
              <a:ext uri="{FF2B5EF4-FFF2-40B4-BE49-F238E27FC236}">
                <a16:creationId xmlns:a16="http://schemas.microsoft.com/office/drawing/2014/main" id="{2D767C03-3969-A179-2EE3-C2D14051B62F}"/>
              </a:ext>
            </a:extLst>
          </p:cNvPr>
          <p:cNvGrpSpPr/>
          <p:nvPr/>
        </p:nvGrpSpPr>
        <p:grpSpPr>
          <a:xfrm>
            <a:off x="725437" y="1806671"/>
            <a:ext cx="7694664" cy="2921132"/>
            <a:chOff x="725437" y="1806671"/>
            <a:chExt cx="7694664" cy="2921132"/>
          </a:xfrm>
        </p:grpSpPr>
        <p:grpSp>
          <p:nvGrpSpPr>
            <p:cNvPr id="11" name="Grupo 10">
              <a:extLst>
                <a:ext uri="{FF2B5EF4-FFF2-40B4-BE49-F238E27FC236}">
                  <a16:creationId xmlns:a16="http://schemas.microsoft.com/office/drawing/2014/main" id="{FCAAD1CC-BED9-14D0-F607-A6AC885AEF60}"/>
                </a:ext>
              </a:extLst>
            </p:cNvPr>
            <p:cNvGrpSpPr/>
            <p:nvPr/>
          </p:nvGrpSpPr>
          <p:grpSpPr>
            <a:xfrm>
              <a:off x="725437" y="2345429"/>
              <a:ext cx="7694664" cy="2382374"/>
              <a:chOff x="674901" y="2329782"/>
              <a:chExt cx="7795735" cy="2413668"/>
            </a:xfrm>
          </p:grpSpPr>
          <p:sp>
            <p:nvSpPr>
              <p:cNvPr id="2" name="Elipse 1">
                <a:extLst>
                  <a:ext uri="{FF2B5EF4-FFF2-40B4-BE49-F238E27FC236}">
                    <a16:creationId xmlns:a16="http://schemas.microsoft.com/office/drawing/2014/main" id="{A91E2251-72C7-4597-D489-B561C99D554C}"/>
                  </a:ext>
                </a:extLst>
              </p:cNvPr>
              <p:cNvSpPr/>
              <p:nvPr/>
            </p:nvSpPr>
            <p:spPr>
              <a:xfrm>
                <a:off x="8030042" y="287347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EAE9297D-3E59-8A47-88B0-1D4D892459B1}"/>
                  </a:ext>
                </a:extLst>
              </p:cNvPr>
              <p:cNvSpPr/>
              <p:nvPr/>
            </p:nvSpPr>
            <p:spPr>
              <a:xfrm>
                <a:off x="674901" y="2329782"/>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Rectángulo 3">
                <a:extLst>
                  <a:ext uri="{FF2B5EF4-FFF2-40B4-BE49-F238E27FC236}">
                    <a16:creationId xmlns:a16="http://schemas.microsoft.com/office/drawing/2014/main" id="{33457C05-DF99-0A7E-306E-E9E3F553F850}"/>
                  </a:ext>
                </a:extLst>
              </p:cNvPr>
              <p:cNvSpPr/>
              <p:nvPr/>
            </p:nvSpPr>
            <p:spPr>
              <a:xfrm>
                <a:off x="8305377" y="2574843"/>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CB5C3E30-2E75-6B77-D4AC-DF361B652A6C}"/>
                  </a:ext>
                </a:extLst>
              </p:cNvPr>
              <p:cNvSpPr/>
              <p:nvPr/>
            </p:nvSpPr>
            <p:spPr>
              <a:xfrm>
                <a:off x="8318236" y="4591050"/>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10" name="Elipse 9">
              <a:extLst>
                <a:ext uri="{FF2B5EF4-FFF2-40B4-BE49-F238E27FC236}">
                  <a16:creationId xmlns:a16="http://schemas.microsoft.com/office/drawing/2014/main" id="{4E3B5AA4-3DCB-BAF0-B0FC-F965CEB89E3F}"/>
                </a:ext>
              </a:extLst>
            </p:cNvPr>
            <p:cNvSpPr/>
            <p:nvPr/>
          </p:nvSpPr>
          <p:spPr>
            <a:xfrm>
              <a:off x="1676867" y="1806671"/>
              <a:ext cx="81089" cy="81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5" name="Google Shape;466;p53">
            <a:extLst>
              <a:ext uri="{FF2B5EF4-FFF2-40B4-BE49-F238E27FC236}">
                <a16:creationId xmlns:a16="http://schemas.microsoft.com/office/drawing/2014/main" id="{30A888AC-79C5-0BCC-C88E-1A31101CBBEC}"/>
              </a:ext>
            </a:extLst>
          </p:cNvPr>
          <p:cNvSpPr txBox="1">
            <a:spLocks noGrp="1"/>
          </p:cNvSpPr>
          <p:nvPr>
            <p:ph type="ctrTitle"/>
          </p:nvPr>
        </p:nvSpPr>
        <p:spPr>
          <a:xfrm>
            <a:off x="851142" y="196215"/>
            <a:ext cx="7214115" cy="11572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 dirty="0">
                <a:latin typeface="+mn-lt"/>
              </a:rPr>
              <a:t>3. Tools &amp; Technologies</a:t>
            </a:r>
            <a:endParaRPr dirty="0">
              <a:latin typeface="+mn-lt"/>
            </a:endParaRPr>
          </a:p>
        </p:txBody>
      </p:sp>
      <p:sp>
        <p:nvSpPr>
          <p:cNvPr id="16" name="TextBox 15">
            <a:extLst>
              <a:ext uri="{FF2B5EF4-FFF2-40B4-BE49-F238E27FC236}">
                <a16:creationId xmlns:a16="http://schemas.microsoft.com/office/drawing/2014/main" id="{7C927731-A0C9-2479-7519-CAFC6FC27294}"/>
              </a:ext>
            </a:extLst>
          </p:cNvPr>
          <p:cNvSpPr txBox="1"/>
          <p:nvPr/>
        </p:nvSpPr>
        <p:spPr>
          <a:xfrm>
            <a:off x="927911" y="1495208"/>
            <a:ext cx="7689217" cy="2516073"/>
          </a:xfrm>
          <a:prstGeom prst="rect">
            <a:avLst/>
          </a:prstGeom>
          <a:noFill/>
        </p:spPr>
        <p:txBody>
          <a:bodyPr wrap="square" lIns="91440" tIns="45720" rIns="91440" bIns="45720" rtlCol="0" anchor="t">
            <a:spAutoFit/>
          </a:bodyPr>
          <a:lstStyle/>
          <a:p>
            <a:pPr marL="228600" marR="0" lvl="0" indent="-2286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050" b="1" i="0" u="none" strike="noStrike" cap="none" normalizeH="0" baseline="0" dirty="0">
                <a:ln>
                  <a:noFill/>
                </a:ln>
                <a:solidFill>
                  <a:schemeClr val="tx1"/>
                </a:solidFill>
                <a:effectLst/>
                <a:latin typeface="+mn-lt"/>
              </a:rPr>
              <a:t>Data Extraction</a:t>
            </a:r>
          </a:p>
          <a:p>
            <a:pPr marL="228600" lvl="1" indent="-228600" algn="just" eaLnBrk="0" fontAlgn="base" hangingPunct="0">
              <a:spcBef>
                <a:spcPct val="0"/>
              </a:spcBef>
              <a:spcAft>
                <a:spcPct val="0"/>
              </a:spcAft>
              <a:buClrTx/>
              <a:buFont typeface="Arial" panose="020B0604020202020204" pitchFamily="34" charset="0"/>
              <a:buChar char="•"/>
            </a:pPr>
            <a:r>
              <a:rPr kumimoji="0" lang="en-US" altLang="en-US" sz="1050" b="1" i="0" u="none" strike="noStrike" cap="none" normalizeH="0" baseline="0">
                <a:ln>
                  <a:noFill/>
                </a:ln>
                <a:effectLst/>
                <a:latin typeface="+mn-lt"/>
              </a:rPr>
              <a:t>Online Data Sources:</a:t>
            </a:r>
            <a:r>
              <a:rPr kumimoji="0" lang="en-US" altLang="en-US" sz="1050" b="0" i="0" u="none" strike="noStrike" cap="none" normalizeH="0" baseline="0">
                <a:ln>
                  <a:noFill/>
                </a:ln>
                <a:effectLst/>
                <a:latin typeface="+mn-lt"/>
              </a:rPr>
              <a:t> Data was collected from various online resources, to obtain comprehensive mobile phone specifications such as operating system, battery capacity, storage options, camera specifications, and 5G availability.</a:t>
            </a:r>
            <a:endParaRPr lang="en-US" altLang="en-US" sz="1050" b="0" i="0" u="none" strike="noStrike" cap="none" normalizeH="0" baseline="0">
              <a:ln>
                <a:noFill/>
              </a:ln>
              <a:effectLst/>
              <a:latin typeface="+mn-lt"/>
              <a:ea typeface="Calibri"/>
              <a:cs typeface="Calibri"/>
            </a:endParaRPr>
          </a:p>
          <a:p>
            <a:pPr marL="228600" marR="0" lvl="0" indent="-2286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050" b="1" i="0" u="none" strike="noStrike" cap="none" normalizeH="0" baseline="0" dirty="0">
                <a:ln>
                  <a:noFill/>
                </a:ln>
                <a:solidFill>
                  <a:schemeClr val="tx1"/>
                </a:solidFill>
                <a:effectLst/>
                <a:latin typeface="+mn-lt"/>
              </a:rPr>
              <a:t>Data Loading</a:t>
            </a:r>
            <a:endParaRPr lang="en-US" altLang="en-US" sz="1050" dirty="0">
              <a:solidFill>
                <a:schemeClr val="tx1"/>
              </a:solidFill>
              <a:latin typeface="+mn-lt"/>
            </a:endParaRPr>
          </a:p>
          <a:p>
            <a:pPr marL="228600" lvl="1" indent="-228600" algn="just" eaLnBrk="0" fontAlgn="base" hangingPunct="0">
              <a:spcBef>
                <a:spcPct val="0"/>
              </a:spcBef>
              <a:spcAft>
                <a:spcPct val="0"/>
              </a:spcAft>
              <a:buClrTx/>
              <a:buFont typeface="Arial" panose="020B0604020202020204" pitchFamily="34" charset="0"/>
              <a:buChar char="•"/>
            </a:pPr>
            <a:r>
              <a:rPr kumimoji="0" lang="en-US" altLang="en-US" sz="1050" b="1" i="0" u="none" strike="noStrike" cap="none" normalizeH="0" baseline="0" dirty="0">
                <a:ln>
                  <a:noFill/>
                </a:ln>
                <a:solidFill>
                  <a:schemeClr val="tx1"/>
                </a:solidFill>
                <a:effectLst/>
                <a:latin typeface="+mn-lt"/>
              </a:rPr>
              <a:t>Direct Loading to Hive:</a:t>
            </a:r>
            <a:r>
              <a:rPr kumimoji="0" lang="en-US" altLang="en-US" sz="1050" b="0" i="0" u="none" strike="noStrike" cap="none" normalizeH="0" baseline="0" dirty="0">
                <a:ln>
                  <a:noFill/>
                </a:ln>
                <a:solidFill>
                  <a:schemeClr val="tx1"/>
                </a:solidFill>
                <a:effectLst/>
                <a:latin typeface="+mn-lt"/>
              </a:rPr>
              <a:t> The extracted data was directly loaded into the Apache Hive database, streamlining the process and enabling immediate access for analysis without intermediary steps.</a:t>
            </a:r>
          </a:p>
          <a:p>
            <a:pPr marL="228600" marR="0" lvl="0" indent="-2286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050" b="1" i="0" u="none" strike="noStrike" cap="none" normalizeH="0" baseline="0" dirty="0">
                <a:ln>
                  <a:noFill/>
                </a:ln>
                <a:solidFill>
                  <a:schemeClr val="tx1"/>
                </a:solidFill>
                <a:effectLst/>
                <a:latin typeface="+mn-lt"/>
              </a:rPr>
              <a:t>Data Storage</a:t>
            </a:r>
          </a:p>
          <a:p>
            <a:pPr marL="228600" lvl="1" indent="-228600" algn="just" eaLnBrk="0" fontAlgn="base" hangingPunct="0">
              <a:spcBef>
                <a:spcPct val="0"/>
              </a:spcBef>
              <a:spcAft>
                <a:spcPct val="0"/>
              </a:spcAft>
              <a:buClrTx/>
              <a:buFont typeface="Arial" panose="020B0604020202020204" pitchFamily="34" charset="0"/>
              <a:buChar char="•"/>
            </a:pPr>
            <a:r>
              <a:rPr kumimoji="0" lang="en-US" altLang="en-US" sz="1050" b="1" i="0" u="none" strike="noStrike" cap="none" normalizeH="0" baseline="0" dirty="0">
                <a:ln>
                  <a:noFill/>
                </a:ln>
                <a:solidFill>
                  <a:schemeClr val="tx1"/>
                </a:solidFill>
                <a:effectLst/>
                <a:latin typeface="+mn-lt"/>
              </a:rPr>
              <a:t>Hadoop Distributed File System (HDFS):</a:t>
            </a:r>
            <a:r>
              <a:rPr kumimoji="0" lang="en-US" altLang="en-US" sz="1050" b="0" i="0" u="none" strike="noStrike" cap="none" normalizeH="0" baseline="0" dirty="0">
                <a:ln>
                  <a:noFill/>
                </a:ln>
                <a:solidFill>
                  <a:schemeClr val="tx1"/>
                </a:solidFill>
                <a:effectLst/>
                <a:latin typeface="+mn-lt"/>
              </a:rPr>
              <a:t> The data is stored in HDFS, which offers a scalable and reliable storage solution capable of managing large volumes of mobile phone data.</a:t>
            </a:r>
          </a:p>
          <a:p>
            <a:pPr marL="228600" marR="0" lvl="0" indent="-2286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050" b="1" i="0" u="none" strike="noStrike" cap="none" normalizeH="0" baseline="0" dirty="0">
                <a:ln>
                  <a:noFill/>
                </a:ln>
                <a:solidFill>
                  <a:schemeClr val="tx1"/>
                </a:solidFill>
                <a:effectLst/>
                <a:latin typeface="+mn-lt"/>
              </a:rPr>
              <a:t>Data Analysis</a:t>
            </a:r>
          </a:p>
          <a:p>
            <a:pPr marL="228600" lvl="1" indent="-228600" algn="just" eaLnBrk="0" fontAlgn="base" hangingPunct="0">
              <a:spcBef>
                <a:spcPct val="0"/>
              </a:spcBef>
              <a:spcAft>
                <a:spcPct val="0"/>
              </a:spcAft>
              <a:buClrTx/>
              <a:buFont typeface="Arial" panose="020B0604020202020204" pitchFamily="34" charset="0"/>
              <a:buChar char="•"/>
            </a:pPr>
            <a:r>
              <a:rPr kumimoji="0" lang="en-US" altLang="en-US" sz="1050" b="1" i="0" u="none" strike="noStrike" cap="none" normalizeH="0" baseline="0" dirty="0">
                <a:ln>
                  <a:noFill/>
                </a:ln>
                <a:solidFill>
                  <a:schemeClr val="tx1"/>
                </a:solidFill>
                <a:effectLst/>
                <a:latin typeface="+mn-lt"/>
              </a:rPr>
              <a:t>Hive Query Language (HQL):</a:t>
            </a:r>
            <a:r>
              <a:rPr kumimoji="0" lang="en-US" altLang="en-US" sz="1050" b="0" i="0" u="none" strike="noStrike" cap="none" normalizeH="0" baseline="0" dirty="0">
                <a:ln>
                  <a:noFill/>
                </a:ln>
                <a:solidFill>
                  <a:schemeClr val="tx1"/>
                </a:solidFill>
                <a:effectLst/>
                <a:latin typeface="+mn-lt"/>
              </a:rPr>
              <a:t> HQL was utilized for performing complex queries within Hive, enabling in-depth exploration of the data, including analysis of operating system popularity, battery performance trends, and price fluctuations.</a:t>
            </a:r>
          </a:p>
          <a:p>
            <a:pPr marL="228600" marR="0" lvl="0" indent="-228600" algn="just"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050" b="1" i="0" u="none" strike="noStrike" cap="none" normalizeH="0" baseline="0" dirty="0">
                <a:ln>
                  <a:noFill/>
                </a:ln>
                <a:solidFill>
                  <a:schemeClr val="tx1"/>
                </a:solidFill>
                <a:effectLst/>
                <a:latin typeface="+mn-lt"/>
              </a:rPr>
              <a:t>Data Visualization</a:t>
            </a:r>
          </a:p>
          <a:p>
            <a:pPr marL="228600" lvl="1" indent="-228600" algn="just" eaLnBrk="0" fontAlgn="base" hangingPunct="0">
              <a:spcBef>
                <a:spcPct val="0"/>
              </a:spcBef>
              <a:spcAft>
                <a:spcPct val="0"/>
              </a:spcAft>
              <a:buClrTx/>
              <a:buFont typeface="Arial" panose="020B0604020202020204" pitchFamily="34" charset="0"/>
              <a:buChar char="•"/>
            </a:pPr>
            <a:r>
              <a:rPr kumimoji="0" lang="en-US" altLang="en-US" sz="1050" b="1" i="0" u="none" strike="noStrike" cap="none" normalizeH="0" baseline="0" dirty="0">
                <a:ln>
                  <a:noFill/>
                </a:ln>
                <a:solidFill>
                  <a:schemeClr val="tx1"/>
                </a:solidFill>
                <a:effectLst/>
                <a:latin typeface="+mn-lt"/>
              </a:rPr>
              <a:t>R Programming:</a:t>
            </a:r>
            <a:r>
              <a:rPr kumimoji="0" lang="en-US" altLang="en-US" sz="1050" b="0" i="0" u="none" strike="noStrike" cap="none" normalizeH="0" baseline="0" dirty="0">
                <a:ln>
                  <a:noFill/>
                </a:ln>
                <a:solidFill>
                  <a:schemeClr val="tx1"/>
                </a:solidFill>
                <a:effectLst/>
                <a:latin typeface="+mn-lt"/>
              </a:rPr>
              <a:t> R was employed for creating visualizations that effectively communicate trends in the data, such as feature popularity, price comparisons among brands, and overall brand performance, providing actionable insights for stakeholders.</a:t>
            </a:r>
          </a:p>
        </p:txBody>
      </p:sp>
    </p:spTree>
    <p:extLst>
      <p:ext uri="{BB962C8B-B14F-4D97-AF65-F5344CB8AC3E}">
        <p14:creationId xmlns:p14="http://schemas.microsoft.com/office/powerpoint/2010/main" val="234683204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2"/>
                                            </p:tgtEl>
                                          </p:cBhvr>
                                          <p:by x="105000" y="105000"/>
                                        </p:animScale>
                                      </p:childTnLst>
                                    </p:cTn>
                                  </p:par>
                                  <p:par>
                                    <p:cTn id="7" presetID="10" presetClass="entr" presetSubtype="0" fill="hold" nodeType="withEffect">
                                      <p:stCondLst>
                                        <p:cond delay="1500"/>
                                      </p:stCondLst>
                                      <p:childTnLst>
                                        <p:set>
                                          <p:cBhvr>
                                            <p:cTn id="8" dur="1" fill="hold">
                                              <p:stCondLst>
                                                <p:cond delay="0"/>
                                              </p:stCondLst>
                                            </p:cTn>
                                            <p:tgtEl>
                                              <p:spTgt spid="166"/>
                                            </p:tgtEl>
                                            <p:attrNameLst>
                                              <p:attrName>style.visibility</p:attrName>
                                            </p:attrNameLst>
                                          </p:cBhvr>
                                          <p:to>
                                            <p:strVal val="visible"/>
                                          </p:to>
                                        </p:set>
                                        <p:animEffect transition="in" filter="fade">
                                          <p:cBhvr>
                                            <p:cTn id="9" dur="1200"/>
                                            <p:tgtEl>
                                              <p:spTgt spid="1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2"/>
                                            </p:tgtEl>
                                          </p:cBhvr>
                                          <p:by x="105000" y="105000"/>
                                        </p:animScale>
                                      </p:childTnLst>
                                    </p:cTn>
                                  </p:par>
                                  <p:par>
                                    <p:cTn id="7" presetID="10" presetClass="entr" presetSubtype="0" fill="hold" nodeType="withEffect">
                                      <p:stCondLst>
                                        <p:cond delay="1500"/>
                                      </p:stCondLst>
                                      <p:childTnLst>
                                        <p:set>
                                          <p:cBhvr>
                                            <p:cTn id="8" dur="1" fill="hold">
                                              <p:stCondLst>
                                                <p:cond delay="0"/>
                                              </p:stCondLst>
                                            </p:cTn>
                                            <p:tgtEl>
                                              <p:spTgt spid="166"/>
                                            </p:tgtEl>
                                            <p:attrNameLst>
                                              <p:attrName>style.visibility</p:attrName>
                                            </p:attrNameLst>
                                          </p:cBhvr>
                                          <p:to>
                                            <p:strVal val="visible"/>
                                          </p:to>
                                        </p:set>
                                        <p:animEffect transition="in" filter="fade">
                                          <p:cBhvr>
                                            <p:cTn id="9" dur="1200"/>
                                            <p:tgtEl>
                                              <p:spTgt spid="1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F4534AFD-3546-92CC-AF86-2DA1E3DD491A}"/>
              </a:ext>
            </a:extLst>
          </p:cNvPr>
          <p:cNvSpPr txBox="1">
            <a:spLocks/>
          </p:cNvSpPr>
          <p:nvPr/>
        </p:nvSpPr>
        <p:spPr>
          <a:xfrm>
            <a:off x="1347762" y="165987"/>
            <a:ext cx="5242500" cy="756600"/>
          </a:xfrm>
          <a:prstGeom prst="rect">
            <a:avLst/>
          </a:prstGeom>
        </p:spPr>
        <p:txBody>
          <a:bodyPr vert="horz" lIns="91440" tIns="45720" rIns="91440" bIns="45720" rtlCol="0" anchor="t">
            <a:noAutofit/>
          </a:bodyPr>
          <a:lstStyle>
            <a:lvl1pPr algn="ctr" defTabSz="685800" rtl="0" eaLnBrk="1" latinLnBrk="0" hangingPunct="1">
              <a:lnSpc>
                <a:spcPct val="80000"/>
              </a:lnSpc>
              <a:spcBef>
                <a:spcPct val="0"/>
              </a:spcBef>
              <a:buNone/>
              <a:defRPr sz="5400" b="1" kern="1200">
                <a:solidFill>
                  <a:schemeClr val="tx1"/>
                </a:solidFill>
                <a:latin typeface="Staatliches" pitchFamily="2" charset="0"/>
                <a:ea typeface="+mj-ea"/>
                <a:cs typeface="+mj-cs"/>
              </a:defRPr>
            </a:lvl1pPr>
          </a:lstStyle>
          <a:p>
            <a:r>
              <a:rPr lang="en-IN">
                <a:latin typeface="+mn-lt"/>
              </a:rPr>
              <a:t>Data Description</a:t>
            </a:r>
            <a:endParaRPr lang="en-IN" dirty="0">
              <a:latin typeface="+mn-lt"/>
            </a:endParaRPr>
          </a:p>
        </p:txBody>
      </p:sp>
      <p:sp>
        <p:nvSpPr>
          <p:cNvPr id="23" name="TextBox 22">
            <a:extLst>
              <a:ext uri="{FF2B5EF4-FFF2-40B4-BE49-F238E27FC236}">
                <a16:creationId xmlns:a16="http://schemas.microsoft.com/office/drawing/2014/main" id="{4D46BDD7-6AC5-C023-0BB9-D98D1EC803CA}"/>
              </a:ext>
            </a:extLst>
          </p:cNvPr>
          <p:cNvSpPr txBox="1"/>
          <p:nvPr/>
        </p:nvSpPr>
        <p:spPr>
          <a:xfrm>
            <a:off x="392966" y="1021080"/>
            <a:ext cx="8410968" cy="3970318"/>
          </a:xfrm>
          <a:prstGeom prst="rect">
            <a:avLst/>
          </a:prstGeom>
          <a:noFill/>
        </p:spPr>
        <p:txBody>
          <a:bodyPr wrap="square" rtlCol="0">
            <a:spAutoFit/>
          </a:bodyPr>
          <a:lstStyle/>
          <a:p>
            <a:r>
              <a:rPr lang="en-US" sz="1400" dirty="0">
                <a:latin typeface="+mn-lt"/>
              </a:rPr>
              <a:t>The dataset provides a comprehensive view of the mobile device market, capturing key metrics that influence consumer preferences. It includes records for various mobile device models, detailing attributes like Phone Name, Brand, Price, and Country of Origin, which help analyze brand distribution, pricing dynamics, and regional influences.</a:t>
            </a:r>
          </a:p>
          <a:p>
            <a:r>
              <a:rPr lang="en-US" sz="1400" b="1" dirty="0">
                <a:latin typeface="+mn-lt"/>
              </a:rPr>
              <a:t>Key Attributes</a:t>
            </a:r>
            <a:endParaRPr lang="en-US" sz="1400" dirty="0">
              <a:latin typeface="+mn-lt"/>
            </a:endParaRPr>
          </a:p>
          <a:p>
            <a:pPr lvl="3">
              <a:buFont typeface="Arial" panose="020B0604020202020204" pitchFamily="34" charset="0"/>
              <a:buChar char="•"/>
            </a:pPr>
            <a:r>
              <a:rPr lang="en-US" sz="1400" b="1" dirty="0">
                <a:latin typeface="+mn-lt"/>
              </a:rPr>
              <a:t>Operating System Type</a:t>
            </a:r>
            <a:r>
              <a:rPr lang="en-US" sz="1400" dirty="0">
                <a:latin typeface="+mn-lt"/>
              </a:rPr>
              <a:t> (e.g., Android, iOS) and </a:t>
            </a:r>
            <a:r>
              <a:rPr lang="en-US" sz="1400" b="1" dirty="0">
                <a:latin typeface="+mn-lt"/>
              </a:rPr>
              <a:t>Internal Storage</a:t>
            </a:r>
            <a:r>
              <a:rPr lang="en-US" sz="1400" dirty="0">
                <a:latin typeface="+mn-lt"/>
              </a:rPr>
              <a:t> reveal consumer preferences regarding technical specifications and brand loyalty.</a:t>
            </a:r>
          </a:p>
          <a:p>
            <a:pPr lvl="3">
              <a:buFont typeface="Arial" panose="020B0604020202020204" pitchFamily="34" charset="0"/>
              <a:buChar char="•"/>
            </a:pPr>
            <a:r>
              <a:rPr lang="en-US" sz="1400" b="1" dirty="0">
                <a:latin typeface="+mn-lt"/>
              </a:rPr>
              <a:t>RAM Storage</a:t>
            </a:r>
            <a:r>
              <a:rPr lang="en-US" sz="1400" dirty="0">
                <a:latin typeface="+mn-lt"/>
              </a:rPr>
              <a:t>, </a:t>
            </a:r>
            <a:r>
              <a:rPr lang="en-US" sz="1400" b="1" dirty="0">
                <a:latin typeface="+mn-lt"/>
              </a:rPr>
              <a:t>Battery Capacity</a:t>
            </a:r>
            <a:r>
              <a:rPr lang="en-US" sz="1400" dirty="0">
                <a:latin typeface="+mn-lt"/>
              </a:rPr>
              <a:t>, and </a:t>
            </a:r>
            <a:r>
              <a:rPr lang="en-US" sz="1400" b="1" dirty="0">
                <a:latin typeface="+mn-lt"/>
              </a:rPr>
              <a:t>USB Type</a:t>
            </a:r>
            <a:r>
              <a:rPr lang="en-US" sz="1400" dirty="0">
                <a:latin typeface="+mn-lt"/>
              </a:rPr>
              <a:t> offer insights into performance factors crucial for consumers seeking durability and multitasking capabilities.</a:t>
            </a:r>
          </a:p>
          <a:p>
            <a:pPr lvl="3">
              <a:buFont typeface="Arial" panose="020B0604020202020204" pitchFamily="34" charset="0"/>
              <a:buChar char="•"/>
            </a:pPr>
            <a:r>
              <a:rPr lang="en-US" sz="1400" b="1" dirty="0">
                <a:latin typeface="+mn-lt"/>
              </a:rPr>
              <a:t>5G Availability</a:t>
            </a:r>
            <a:r>
              <a:rPr lang="en-US" sz="1400" dirty="0">
                <a:latin typeface="+mn-lt"/>
              </a:rPr>
              <a:t> indicates the adoption of next-gen connectivity, highlighting models equipped for faster speeds.</a:t>
            </a:r>
          </a:p>
          <a:p>
            <a:pPr lvl="3">
              <a:buFont typeface="Arial" panose="020B0604020202020204" pitchFamily="34" charset="0"/>
              <a:buChar char="•"/>
            </a:pPr>
            <a:r>
              <a:rPr lang="en-US" sz="1400" b="1" dirty="0">
                <a:latin typeface="+mn-lt"/>
              </a:rPr>
              <a:t>Selfie Camera</a:t>
            </a:r>
            <a:r>
              <a:rPr lang="en-US" sz="1400" dirty="0">
                <a:latin typeface="+mn-lt"/>
              </a:rPr>
              <a:t> specifications address consumer demand for high-quality photography, especially for social media enthusiasts.</a:t>
            </a:r>
          </a:p>
          <a:p>
            <a:r>
              <a:rPr lang="en-US" sz="1400" b="1" dirty="0">
                <a:latin typeface="+mn-lt"/>
              </a:rPr>
              <a:t>Segmentation</a:t>
            </a:r>
            <a:br>
              <a:rPr lang="en-US" sz="1400" dirty="0">
                <a:latin typeface="+mn-lt"/>
              </a:rPr>
            </a:br>
            <a:r>
              <a:rPr lang="en-US" sz="1400" dirty="0">
                <a:latin typeface="+mn-lt"/>
              </a:rPr>
              <a:t>The dataset categorizes devices into </a:t>
            </a:r>
            <a:r>
              <a:rPr lang="en-US" sz="1400" b="1" dirty="0">
                <a:latin typeface="+mn-lt"/>
              </a:rPr>
              <a:t>Price Range</a:t>
            </a:r>
            <a:r>
              <a:rPr lang="en-US" sz="1400" dirty="0">
                <a:latin typeface="+mn-lt"/>
              </a:rPr>
              <a:t> and </a:t>
            </a:r>
            <a:r>
              <a:rPr lang="en-US" sz="1400" b="1" dirty="0">
                <a:latin typeface="+mn-lt"/>
              </a:rPr>
              <a:t>Battery Capacity Range</a:t>
            </a:r>
            <a:r>
              <a:rPr lang="en-US" sz="1400" dirty="0">
                <a:latin typeface="+mn-lt"/>
              </a:rPr>
              <a:t>, allowing comparisons across budget-friendly to premium models. This segmentation helps identify market trends and the most attractive combinations for consumers.</a:t>
            </a:r>
          </a:p>
          <a:p>
            <a:endParaRPr lang="en-IN" sz="1400" dirty="0">
              <a:latin typeface="+mn-lt"/>
            </a:endParaRPr>
          </a:p>
        </p:txBody>
      </p:sp>
    </p:spTree>
    <p:extLst>
      <p:ext uri="{BB962C8B-B14F-4D97-AF65-F5344CB8AC3E}">
        <p14:creationId xmlns:p14="http://schemas.microsoft.com/office/powerpoint/2010/main" val="359066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584E4F18-6050-642A-D012-F4BF36566361}"/>
              </a:ext>
            </a:extLst>
          </p:cNvPr>
          <p:cNvSpPr txBox="1">
            <a:spLocks/>
          </p:cNvSpPr>
          <p:nvPr/>
        </p:nvSpPr>
        <p:spPr>
          <a:xfrm>
            <a:off x="270446" y="139628"/>
            <a:ext cx="8722413" cy="394200"/>
          </a:xfrm>
          <a:prstGeom prst="rect">
            <a:avLst/>
          </a:prstGeom>
        </p:spPr>
        <p:txBody>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r>
              <a:rPr lang="en-US">
                <a:latin typeface="+mn-lt"/>
              </a:rPr>
              <a:t>1. Database and Table Creation in Hive</a:t>
            </a:r>
            <a:endParaRPr lang="en-IN" dirty="0">
              <a:latin typeface="+mn-lt"/>
            </a:endParaRPr>
          </a:p>
        </p:txBody>
      </p:sp>
      <p:sp>
        <p:nvSpPr>
          <p:cNvPr id="9" name="Rectangle 2">
            <a:extLst>
              <a:ext uri="{FF2B5EF4-FFF2-40B4-BE49-F238E27FC236}">
                <a16:creationId xmlns:a16="http://schemas.microsoft.com/office/drawing/2014/main" id="{A0623776-8037-22B3-75FF-A470D3AED73E}"/>
              </a:ext>
            </a:extLst>
          </p:cNvPr>
          <p:cNvSpPr txBox="1">
            <a:spLocks noChangeArrowheads="1"/>
          </p:cNvSpPr>
          <p:nvPr/>
        </p:nvSpPr>
        <p:spPr bwMode="auto">
          <a:xfrm>
            <a:off x="100957" y="1026961"/>
            <a:ext cx="8722413" cy="269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defTabSz="914400" eaLnBrk="0" fontAlgn="base" hangingPunct="0">
              <a:lnSpc>
                <a:spcPct val="100000"/>
              </a:lnSpc>
              <a:spcBef>
                <a:spcPct val="0"/>
              </a:spcBef>
              <a:spcAft>
                <a:spcPct val="0"/>
              </a:spcAft>
              <a:buFont typeface="Wingdings" panose="05000000000000000000" pitchFamily="2" charset="2"/>
              <a:buChar char="Ø"/>
            </a:pPr>
            <a:r>
              <a:rPr lang="en-US" altLang="en-US" sz="1400" b="1" i="1" dirty="0">
                <a:latin typeface="+mn-lt"/>
              </a:rPr>
              <a:t>Description</a:t>
            </a:r>
            <a:r>
              <a:rPr lang="en-US" altLang="en-US" sz="1400" dirty="0">
                <a:latin typeface="+mn-lt"/>
              </a:rPr>
              <a:t>: A dedicated database and table were created in Hive to store and manage the mobile phone dataset effectively. This setup allows for optimized querying and storage of large datasets.</a:t>
            </a:r>
          </a:p>
          <a:p>
            <a:pPr defTabSz="914400" eaLnBrk="0" fontAlgn="base" hangingPunct="0">
              <a:lnSpc>
                <a:spcPct val="100000"/>
              </a:lnSpc>
              <a:spcBef>
                <a:spcPct val="0"/>
              </a:spcBef>
              <a:spcAft>
                <a:spcPct val="0"/>
              </a:spcAft>
              <a:buFont typeface="Wingdings" panose="05000000000000000000" pitchFamily="2" charset="2"/>
              <a:buChar char="Ø"/>
            </a:pPr>
            <a:r>
              <a:rPr lang="en-US" altLang="en-US" sz="1400" i="1" dirty="0">
                <a:latin typeface="+mn-lt"/>
              </a:rPr>
              <a:t>Commands Used</a:t>
            </a:r>
            <a:r>
              <a:rPr lang="en-US" altLang="en-US" sz="1400" dirty="0">
                <a:latin typeface="+mn-lt"/>
              </a:rPr>
              <a:t>:</a:t>
            </a:r>
          </a:p>
          <a:p>
            <a:pPr marL="628650" lvl="1" eaLnBrk="0" fontAlgn="base" hangingPunct="0">
              <a:spcBef>
                <a:spcPct val="0"/>
              </a:spcBef>
              <a:spcAft>
                <a:spcPct val="0"/>
              </a:spcAft>
              <a:buFont typeface="Wingdings" panose="05000000000000000000" pitchFamily="2" charset="2"/>
              <a:buChar char="Ø"/>
            </a:pPr>
            <a:r>
              <a:rPr lang="en-US" altLang="en-US" sz="1400" b="1" dirty="0">
                <a:latin typeface="+mn-lt"/>
              </a:rPr>
              <a:t>Create Database</a:t>
            </a:r>
            <a:r>
              <a:rPr lang="en-US" altLang="en-US" sz="1400" dirty="0">
                <a:latin typeface="+mn-lt"/>
              </a:rPr>
              <a:t>: “</a:t>
            </a:r>
            <a:r>
              <a:rPr lang="en-US" altLang="en-US" sz="1050" i="1" dirty="0">
                <a:latin typeface="+mn-lt"/>
              </a:rPr>
              <a:t>CREATE DATABASE  </a:t>
            </a:r>
            <a:r>
              <a:rPr lang="en-US" altLang="en-US" sz="1050" i="1" dirty="0" err="1">
                <a:latin typeface="+mn-lt"/>
              </a:rPr>
              <a:t>project_mobile</a:t>
            </a:r>
            <a:r>
              <a:rPr lang="en-US" altLang="en-US" sz="900" i="1" dirty="0">
                <a:latin typeface="+mn-lt"/>
              </a:rPr>
              <a:t>”</a:t>
            </a:r>
            <a:endParaRPr lang="en-US" altLang="en-US" sz="500" i="1" dirty="0">
              <a:latin typeface="+mn-lt"/>
            </a:endParaRPr>
          </a:p>
          <a:p>
            <a:pPr marL="628650" lvl="1" eaLnBrk="0" fontAlgn="base" hangingPunct="0">
              <a:spcBef>
                <a:spcPct val="0"/>
              </a:spcBef>
              <a:spcAft>
                <a:spcPct val="0"/>
              </a:spcAft>
              <a:buFont typeface="Wingdings" panose="05000000000000000000" pitchFamily="2" charset="2"/>
              <a:buChar char="Ø"/>
            </a:pPr>
            <a:r>
              <a:rPr lang="en-US" altLang="en-US" sz="1400" b="1" dirty="0">
                <a:latin typeface="+mn-lt"/>
              </a:rPr>
              <a:t>Create Table</a:t>
            </a:r>
            <a:r>
              <a:rPr lang="en-US" altLang="en-US" sz="1400" dirty="0">
                <a:latin typeface="+mn-lt"/>
              </a:rPr>
              <a:t>: Within the database, a table was created with schema matching the dataset attributes.</a:t>
            </a:r>
          </a:p>
          <a:p>
            <a:pPr marL="457200" lvl="1" indent="0" eaLnBrk="0" fontAlgn="base" hangingPunct="0">
              <a:spcBef>
                <a:spcPct val="0"/>
              </a:spcBef>
              <a:spcAft>
                <a:spcPct val="0"/>
              </a:spcAft>
              <a:buNone/>
            </a:pPr>
            <a:endParaRPr lang="en-US" altLang="en-US" sz="1400" dirty="0">
              <a:latin typeface="+mn-lt"/>
            </a:endParaRPr>
          </a:p>
          <a:p>
            <a:pPr marL="457200" lvl="1" indent="0" eaLnBrk="0" fontAlgn="base" hangingPunct="0">
              <a:spcBef>
                <a:spcPct val="0"/>
              </a:spcBef>
              <a:spcAft>
                <a:spcPct val="0"/>
              </a:spcAft>
              <a:buNone/>
            </a:pPr>
            <a:r>
              <a:rPr lang="en-US" altLang="en-US" sz="1400" i="1" dirty="0">
                <a:latin typeface="Times New Roman" panose="02020603050405020304" pitchFamily="18" charset="0"/>
                <a:cs typeface="Times New Roman" panose="02020603050405020304" pitchFamily="18" charset="0"/>
              </a:rPr>
              <a:t>CREATE TABLE </a:t>
            </a:r>
            <a:r>
              <a:rPr lang="en-US" altLang="en-US" sz="1400" i="1" dirty="0" err="1">
                <a:latin typeface="Times New Roman" panose="02020603050405020304" pitchFamily="18" charset="0"/>
                <a:cs typeface="Times New Roman" panose="02020603050405020304" pitchFamily="18" charset="0"/>
              </a:rPr>
              <a:t>mobile_data</a:t>
            </a:r>
            <a:r>
              <a:rPr lang="en-US" altLang="en-US" sz="1400" i="1" dirty="0">
                <a:latin typeface="Times New Roman" panose="02020603050405020304" pitchFamily="18" charset="0"/>
                <a:cs typeface="Times New Roman" panose="02020603050405020304" pitchFamily="18" charset="0"/>
              </a:rPr>
              <a:t> (    </a:t>
            </a:r>
            <a:r>
              <a:rPr lang="en-US" altLang="en-US" sz="1400" i="1" dirty="0" err="1">
                <a:latin typeface="Times New Roman" panose="02020603050405020304" pitchFamily="18" charset="0"/>
                <a:cs typeface="Times New Roman" panose="02020603050405020304" pitchFamily="18" charset="0"/>
              </a:rPr>
              <a:t>Phone_name</a:t>
            </a:r>
            <a:r>
              <a:rPr lang="en-US" altLang="en-US" sz="1400" i="1" dirty="0">
                <a:latin typeface="Times New Roman" panose="02020603050405020304" pitchFamily="18" charset="0"/>
                <a:cs typeface="Times New Roman" panose="02020603050405020304" pitchFamily="18" charset="0"/>
              </a:rPr>
              <a:t> STRING,    Brands STRING,    variant STRING,    Price INT,    </a:t>
            </a:r>
            <a:r>
              <a:rPr lang="en-US" altLang="en-US" sz="1400" i="1" dirty="0" err="1">
                <a:latin typeface="Times New Roman" panose="02020603050405020304" pitchFamily="18" charset="0"/>
                <a:cs typeface="Times New Roman" panose="02020603050405020304" pitchFamily="18" charset="0"/>
              </a:rPr>
              <a:t>Internal_Storage</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Operating_System_Type</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USB_Type</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FiveG_Availability</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Selfie_Camera</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RAM_Storage</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Country_of_Origin</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Battery_Capacity</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Price_Range</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Battery_Capacity_Range</a:t>
            </a:r>
            <a:r>
              <a:rPr lang="en-US" altLang="en-US" sz="1400" i="1" dirty="0">
                <a:latin typeface="Times New Roman" panose="02020603050405020304" pitchFamily="18" charset="0"/>
                <a:cs typeface="Times New Roman" panose="02020603050405020304" pitchFamily="18" charset="0"/>
              </a:rPr>
              <a:t> STRING,    </a:t>
            </a:r>
            <a:r>
              <a:rPr lang="en-US" altLang="en-US" sz="1400" i="1" dirty="0" err="1">
                <a:latin typeface="Times New Roman" panose="02020603050405020304" pitchFamily="18" charset="0"/>
                <a:cs typeface="Times New Roman" panose="02020603050405020304" pitchFamily="18" charset="0"/>
              </a:rPr>
              <a:t>Total_Mobile</a:t>
            </a:r>
            <a:r>
              <a:rPr lang="en-US" altLang="en-US" sz="1400" i="1" dirty="0">
                <a:latin typeface="Times New Roman" panose="02020603050405020304" pitchFamily="18" charset="0"/>
                <a:cs typeface="Times New Roman" panose="02020603050405020304" pitchFamily="18" charset="0"/>
              </a:rPr>
              <a:t> INT)ROW FORMAT DELIMITEDFIELDS TERMINATED BY ','  -- Comma-separated </a:t>
            </a:r>
            <a:r>
              <a:rPr lang="en-US" altLang="en-US" sz="1400" i="1" dirty="0" err="1">
                <a:latin typeface="Times New Roman" panose="02020603050405020304" pitchFamily="18" charset="0"/>
                <a:cs typeface="Times New Roman" panose="02020603050405020304" pitchFamily="18" charset="0"/>
              </a:rPr>
              <a:t>formatSTORED</a:t>
            </a:r>
            <a:r>
              <a:rPr lang="en-US" altLang="en-US" sz="1400" i="1" dirty="0">
                <a:latin typeface="Times New Roman" panose="02020603050405020304" pitchFamily="18" charset="0"/>
                <a:cs typeface="Times New Roman" panose="02020603050405020304" pitchFamily="18" charset="0"/>
              </a:rPr>
              <a:t> AS TEXTFILETBLPROPERTIES ("</a:t>
            </a:r>
            <a:r>
              <a:rPr lang="en-US" altLang="en-US" sz="1400" i="1" dirty="0" err="1">
                <a:latin typeface="Times New Roman" panose="02020603050405020304" pitchFamily="18" charset="0"/>
                <a:cs typeface="Times New Roman" panose="02020603050405020304" pitchFamily="18" charset="0"/>
              </a:rPr>
              <a:t>skip.header.line.count</a:t>
            </a:r>
            <a:r>
              <a:rPr lang="en-US" altLang="en-US" sz="1400" i="1" dirty="0">
                <a:latin typeface="Times New Roman" panose="02020603050405020304" pitchFamily="18" charset="0"/>
                <a:cs typeface="Times New Roman" panose="02020603050405020304" pitchFamily="18" charset="0"/>
              </a:rPr>
              <a:t>"="1");</a:t>
            </a:r>
          </a:p>
          <a:p>
            <a:pPr marL="0" indent="0" defTabSz="914400" eaLnBrk="0" fontAlgn="base" hangingPunct="0">
              <a:lnSpc>
                <a:spcPct val="100000"/>
              </a:lnSpc>
              <a:spcBef>
                <a:spcPct val="0"/>
              </a:spcBef>
              <a:spcAft>
                <a:spcPct val="0"/>
              </a:spcAft>
              <a:buFontTx/>
              <a:buNone/>
            </a:pPr>
            <a:endParaRPr lang="en-US" altLang="en-US" sz="1400" dirty="0">
              <a:latin typeface="+mn-lt"/>
            </a:endParaRPr>
          </a:p>
        </p:txBody>
      </p:sp>
    </p:spTree>
    <p:extLst>
      <p:ext uri="{BB962C8B-B14F-4D97-AF65-F5344CB8AC3E}">
        <p14:creationId xmlns:p14="http://schemas.microsoft.com/office/powerpoint/2010/main" val="1921954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Imagen 38" descr="Círculo&#10;&#10;Descripción generada automáticamente">
            <a:extLst>
              <a:ext uri="{FF2B5EF4-FFF2-40B4-BE49-F238E27FC236}">
                <a16:creationId xmlns:a16="http://schemas.microsoft.com/office/drawing/2014/main" id="{4504FCEB-82EC-4DA1-2705-C4CDEF1E9A3D}"/>
              </a:ext>
            </a:extLst>
          </p:cNvPr>
          <p:cNvPicPr>
            <a:picLocks noChangeAspect="1"/>
          </p:cNvPicPr>
          <p:nvPr/>
        </p:nvPicPr>
        <p:blipFill rotWithShape="1">
          <a:blip r:embed="rId2">
            <a:extLst>
              <a:ext uri="{28A0092B-C50C-407E-A947-70E740481C1C}">
                <a14:useLocalDpi xmlns:a14="http://schemas.microsoft.com/office/drawing/2010/main" val="0"/>
              </a:ext>
            </a:extLst>
          </a:blip>
          <a:srcRect l="26300" t="6535" r="24866" b="6900"/>
          <a:stretch/>
        </p:blipFill>
        <p:spPr>
          <a:xfrm>
            <a:off x="4644514" y="1170264"/>
            <a:ext cx="1000982" cy="998106"/>
          </a:xfrm>
          <a:prstGeom prst="rect">
            <a:avLst/>
          </a:prstGeom>
        </p:spPr>
      </p:pic>
      <p:pic>
        <p:nvPicPr>
          <p:cNvPr id="16" name="Marcador de posición de imagen 15" descr="Una persona sosteniendo una laptop&#10;&#10;Descripción generada automáticamente con confianza media">
            <a:extLst>
              <a:ext uri="{FF2B5EF4-FFF2-40B4-BE49-F238E27FC236}">
                <a16:creationId xmlns:a16="http://schemas.microsoft.com/office/drawing/2014/main" id="{067E1570-7205-3C7D-7754-EA2427061247}"/>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1399" t="7590" r="34636" b="9817"/>
          <a:stretch/>
        </p:blipFill>
        <p:spPr>
          <a:xfrm rot="185466">
            <a:off x="5181490" y="680791"/>
            <a:ext cx="3001482" cy="3759733"/>
          </a:xfrm>
        </p:spPr>
      </p:pic>
      <p:pic>
        <p:nvPicPr>
          <p:cNvPr id="27" name="Imagen 26" descr="Dibujo de una persona&#10;&#10;Descripción generada automáticamente con confianza media">
            <a:extLst>
              <a:ext uri="{FF2B5EF4-FFF2-40B4-BE49-F238E27FC236}">
                <a16:creationId xmlns:a16="http://schemas.microsoft.com/office/drawing/2014/main" id="{4FC7534B-DD40-FFA5-FB6A-EE8A328D98DE}"/>
              </a:ext>
            </a:extLst>
          </p:cNvPr>
          <p:cNvPicPr>
            <a:picLocks noChangeAspect="1"/>
          </p:cNvPicPr>
          <p:nvPr/>
        </p:nvPicPr>
        <p:blipFill rotWithShape="1">
          <a:blip r:embed="rId4">
            <a:extLst>
              <a:ext uri="{28A0092B-C50C-407E-A947-70E740481C1C}">
                <a14:useLocalDpi xmlns:a14="http://schemas.microsoft.com/office/drawing/2010/main" val="0"/>
              </a:ext>
            </a:extLst>
          </a:blip>
          <a:srcRect l="1671" t="12604" r="39166" b="4333"/>
          <a:stretch/>
        </p:blipFill>
        <p:spPr>
          <a:xfrm rot="10800000" flipH="1" flipV="1">
            <a:off x="6192370" y="2857500"/>
            <a:ext cx="3155181" cy="2491740"/>
          </a:xfrm>
          <a:prstGeom prst="rect">
            <a:avLst/>
          </a:prstGeom>
          <a:effectLst/>
        </p:spPr>
      </p:pic>
      <p:pic>
        <p:nvPicPr>
          <p:cNvPr id="28" name="Imagen 27" descr="Icono&#10;&#10;Descripción generada automáticamente">
            <a:extLst>
              <a:ext uri="{FF2B5EF4-FFF2-40B4-BE49-F238E27FC236}">
                <a16:creationId xmlns:a16="http://schemas.microsoft.com/office/drawing/2014/main" id="{DE4F8AE2-82D7-5DB4-F23C-6C2A4B3283B7}"/>
              </a:ext>
            </a:extLst>
          </p:cNvPr>
          <p:cNvPicPr>
            <a:picLocks noChangeAspect="1"/>
          </p:cNvPicPr>
          <p:nvPr/>
        </p:nvPicPr>
        <p:blipFill rotWithShape="1">
          <a:blip r:embed="rId5">
            <a:extLst>
              <a:ext uri="{28A0092B-C50C-407E-A947-70E740481C1C}">
                <a14:useLocalDpi xmlns:a14="http://schemas.microsoft.com/office/drawing/2010/main" val="0"/>
              </a:ext>
            </a:extLst>
          </a:blip>
          <a:srcRect l="1740" t="45269" r="72962" b="24553"/>
          <a:stretch/>
        </p:blipFill>
        <p:spPr>
          <a:xfrm rot="10800000" flipH="1" flipV="1">
            <a:off x="7637929" y="4091940"/>
            <a:ext cx="1686410" cy="1131570"/>
          </a:xfrm>
          <a:prstGeom prst="rect">
            <a:avLst/>
          </a:prstGeom>
        </p:spPr>
      </p:pic>
      <p:pic>
        <p:nvPicPr>
          <p:cNvPr id="33" name="Imagen 32" descr="Imagen que contiene luz, lámpara&#10;&#10;Descripción generada automáticamente">
            <a:extLst>
              <a:ext uri="{FF2B5EF4-FFF2-40B4-BE49-F238E27FC236}">
                <a16:creationId xmlns:a16="http://schemas.microsoft.com/office/drawing/2014/main" id="{C021B233-F4BA-23C2-0F52-2F27ED898C41}"/>
              </a:ext>
            </a:extLst>
          </p:cNvPr>
          <p:cNvPicPr>
            <a:picLocks noChangeAspect="1"/>
          </p:cNvPicPr>
          <p:nvPr/>
        </p:nvPicPr>
        <p:blipFill rotWithShape="1">
          <a:blip r:embed="rId6">
            <a:extLst>
              <a:ext uri="{28A0092B-C50C-407E-A947-70E740481C1C}">
                <a14:useLocalDpi xmlns:a14="http://schemas.microsoft.com/office/drawing/2010/main" val="0"/>
              </a:ext>
            </a:extLst>
          </a:blip>
          <a:srcRect l="24850" t="6158" r="23333" b="5607"/>
          <a:stretch/>
        </p:blipFill>
        <p:spPr>
          <a:xfrm>
            <a:off x="4487076" y="2259009"/>
            <a:ext cx="393191" cy="376615"/>
          </a:xfrm>
          <a:prstGeom prst="rect">
            <a:avLst/>
          </a:prstGeom>
        </p:spPr>
      </p:pic>
      <p:grpSp>
        <p:nvGrpSpPr>
          <p:cNvPr id="9" name="Grupo 8">
            <a:extLst>
              <a:ext uri="{FF2B5EF4-FFF2-40B4-BE49-F238E27FC236}">
                <a16:creationId xmlns:a16="http://schemas.microsoft.com/office/drawing/2014/main" id="{A8CE7A7B-8A6E-58E6-A606-30BEAE3B6751}"/>
              </a:ext>
            </a:extLst>
          </p:cNvPr>
          <p:cNvGrpSpPr/>
          <p:nvPr/>
        </p:nvGrpSpPr>
        <p:grpSpPr>
          <a:xfrm>
            <a:off x="3937635" y="602601"/>
            <a:ext cx="736494" cy="3977290"/>
            <a:chOff x="3927211" y="546311"/>
            <a:chExt cx="757341" cy="4089870"/>
          </a:xfrm>
        </p:grpSpPr>
        <p:sp>
          <p:nvSpPr>
            <p:cNvPr id="4" name="Elipse 3">
              <a:extLst>
                <a:ext uri="{FF2B5EF4-FFF2-40B4-BE49-F238E27FC236}">
                  <a16:creationId xmlns:a16="http://schemas.microsoft.com/office/drawing/2014/main" id="{B74F9DDE-37B1-D3E1-A753-3874C61C20D0}"/>
                </a:ext>
              </a:extLst>
            </p:cNvPr>
            <p:cNvSpPr/>
            <p:nvPr/>
          </p:nvSpPr>
          <p:spPr>
            <a:xfrm>
              <a:off x="4532152" y="3844715"/>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7850E486-F680-6EC3-37F9-F6511B9994A7}"/>
                </a:ext>
              </a:extLst>
            </p:cNvPr>
            <p:cNvSpPr/>
            <p:nvPr/>
          </p:nvSpPr>
          <p:spPr>
            <a:xfrm>
              <a:off x="4236647" y="455509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762A5F53-0977-5339-3FED-5A75AE5C9568}"/>
                </a:ext>
              </a:extLst>
            </p:cNvPr>
            <p:cNvSpPr/>
            <p:nvPr/>
          </p:nvSpPr>
          <p:spPr>
            <a:xfrm>
              <a:off x="3927211" y="546311"/>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2" name="Title 4">
            <a:extLst>
              <a:ext uri="{FF2B5EF4-FFF2-40B4-BE49-F238E27FC236}">
                <a16:creationId xmlns:a16="http://schemas.microsoft.com/office/drawing/2014/main" id="{ACE88BFE-C131-0D09-1891-503EFE9577DF}"/>
              </a:ext>
            </a:extLst>
          </p:cNvPr>
          <p:cNvSpPr txBox="1">
            <a:spLocks/>
          </p:cNvSpPr>
          <p:nvPr/>
        </p:nvSpPr>
        <p:spPr>
          <a:xfrm>
            <a:off x="162787" y="285436"/>
            <a:ext cx="5973517" cy="394200"/>
          </a:xfrm>
          <a:prstGeom prst="rect">
            <a:avLst/>
          </a:prstGeom>
        </p:spPr>
        <p:txBody>
          <a:bodyPr/>
          <a:lst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a:lstStyle>
          <a:p>
            <a:r>
              <a:rPr lang="en-US">
                <a:latin typeface="+mn-lt"/>
              </a:rPr>
              <a:t>2. Data Loading into Hive Table</a:t>
            </a:r>
            <a:endParaRPr lang="en-IN" dirty="0">
              <a:latin typeface="+mn-lt"/>
            </a:endParaRPr>
          </a:p>
        </p:txBody>
      </p:sp>
      <p:sp>
        <p:nvSpPr>
          <p:cNvPr id="3" name="Rectangle 3">
            <a:extLst>
              <a:ext uri="{FF2B5EF4-FFF2-40B4-BE49-F238E27FC236}">
                <a16:creationId xmlns:a16="http://schemas.microsoft.com/office/drawing/2014/main" id="{34468613-DFC2-2C6E-18AE-781616498FF4}"/>
              </a:ext>
            </a:extLst>
          </p:cNvPr>
          <p:cNvSpPr txBox="1">
            <a:spLocks noChangeArrowheads="1"/>
          </p:cNvSpPr>
          <p:nvPr/>
        </p:nvSpPr>
        <p:spPr bwMode="auto">
          <a:xfrm>
            <a:off x="95418" y="1270276"/>
            <a:ext cx="4430506"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defTabSz="914400" eaLnBrk="0" fontAlgn="base" hangingPunct="0">
              <a:lnSpc>
                <a:spcPct val="100000"/>
              </a:lnSpc>
              <a:spcBef>
                <a:spcPct val="0"/>
              </a:spcBef>
              <a:spcAft>
                <a:spcPct val="0"/>
              </a:spcAft>
              <a:buFont typeface="Wingdings" panose="05000000000000000000" pitchFamily="2" charset="2"/>
              <a:buChar char="Ø"/>
            </a:pPr>
            <a:r>
              <a:rPr lang="en-US" altLang="en-US" sz="1400" i="1" dirty="0">
                <a:latin typeface="+mn-lt"/>
              </a:rPr>
              <a:t>Description</a:t>
            </a:r>
            <a:r>
              <a:rPr lang="en-US" altLang="en-US" sz="1400" dirty="0">
                <a:latin typeface="+mn-lt"/>
              </a:rPr>
              <a:t>: The CSV file, already in HDFS, was loaded into the newly created Hive table. </a:t>
            </a:r>
          </a:p>
          <a:p>
            <a:pPr defTabSz="914400" eaLnBrk="0" fontAlgn="base" hangingPunct="0">
              <a:lnSpc>
                <a:spcPct val="100000"/>
              </a:lnSpc>
              <a:spcBef>
                <a:spcPct val="0"/>
              </a:spcBef>
              <a:spcAft>
                <a:spcPct val="0"/>
              </a:spcAft>
              <a:buFont typeface="Wingdings" panose="05000000000000000000" pitchFamily="2" charset="2"/>
              <a:buChar char="Ø"/>
            </a:pPr>
            <a:r>
              <a:rPr lang="en-US" altLang="en-US" sz="1400" dirty="0">
                <a:latin typeface="+mn-lt"/>
              </a:rPr>
              <a:t>This approach ensured a seamless transition from raw data to structured query-ready data within Hive.</a:t>
            </a:r>
          </a:p>
          <a:p>
            <a:pPr defTabSz="914400" eaLnBrk="0" fontAlgn="base" hangingPunct="0">
              <a:lnSpc>
                <a:spcPct val="100000"/>
              </a:lnSpc>
              <a:spcBef>
                <a:spcPct val="0"/>
              </a:spcBef>
              <a:spcAft>
                <a:spcPct val="0"/>
              </a:spcAft>
              <a:buFont typeface="Wingdings" panose="05000000000000000000" pitchFamily="2" charset="2"/>
              <a:buChar char="Ø"/>
            </a:pPr>
            <a:r>
              <a:rPr lang="en-US" altLang="en-US" sz="1400" i="1" dirty="0">
                <a:latin typeface="+mn-lt"/>
              </a:rPr>
              <a:t>Data Loading Command</a:t>
            </a:r>
            <a:r>
              <a:rPr lang="en-US" altLang="en-US" sz="1400" dirty="0">
                <a:latin typeface="+mn-lt"/>
              </a:rPr>
              <a:t>: </a:t>
            </a:r>
          </a:p>
          <a:p>
            <a:pPr marL="628650" lvl="1" eaLnBrk="0" fontAlgn="base" hangingPunct="0">
              <a:spcBef>
                <a:spcPct val="0"/>
              </a:spcBef>
              <a:spcAft>
                <a:spcPct val="0"/>
              </a:spcAft>
              <a:buFont typeface="Wingdings" panose="05000000000000000000" pitchFamily="2" charset="2"/>
              <a:buChar char="Ø"/>
            </a:pPr>
            <a:r>
              <a:rPr lang="en-US" altLang="en-US" sz="1400" i="1" dirty="0">
                <a:latin typeface="+mn-lt"/>
              </a:rPr>
              <a:t>“LOAD DATA INPATH '/</a:t>
            </a:r>
            <a:r>
              <a:rPr lang="en-US" altLang="en-US" sz="1400" i="1" dirty="0" err="1">
                <a:latin typeface="+mn-lt"/>
              </a:rPr>
              <a:t>Big_Data</a:t>
            </a:r>
            <a:r>
              <a:rPr lang="en-US" altLang="en-US" sz="1400" i="1" dirty="0">
                <a:latin typeface="+mn-lt"/>
              </a:rPr>
              <a:t>/Mobile_Data.csv' INTO TABLE </a:t>
            </a:r>
            <a:r>
              <a:rPr lang="en-US" altLang="en-US" sz="1400" i="1" dirty="0" err="1">
                <a:latin typeface="+mn-lt"/>
              </a:rPr>
              <a:t>mobile_data</a:t>
            </a:r>
            <a:r>
              <a:rPr lang="en-US" altLang="en-US" sz="1400" i="1" dirty="0">
                <a:latin typeface="+mn-lt"/>
              </a:rPr>
              <a:t>;”</a:t>
            </a:r>
          </a:p>
          <a:p>
            <a:pPr marL="457200" lvl="1" indent="0" eaLnBrk="0" fontAlgn="base" hangingPunct="0">
              <a:spcBef>
                <a:spcPct val="0"/>
              </a:spcBef>
              <a:spcAft>
                <a:spcPct val="0"/>
              </a:spcAft>
            </a:pPr>
            <a:endParaRPr lang="en-US" altLang="en-US" sz="1400" i="1" dirty="0">
              <a:latin typeface="+mn-lt"/>
            </a:endParaRPr>
          </a:p>
          <a:p>
            <a:pPr eaLnBrk="0" fontAlgn="base" hangingPunct="0">
              <a:spcBef>
                <a:spcPct val="0"/>
              </a:spcBef>
              <a:spcAft>
                <a:spcPct val="0"/>
              </a:spcAft>
              <a:buFont typeface="Wingdings" panose="05000000000000000000" pitchFamily="2" charset="2"/>
              <a:buChar char="Ø"/>
            </a:pPr>
            <a:r>
              <a:rPr kumimoji="0" lang="en-US" altLang="en-US" sz="1400" b="1" i="1" u="none" strike="noStrike" cap="none" normalizeH="0" baseline="0" dirty="0">
                <a:ln>
                  <a:noFill/>
                </a:ln>
                <a:solidFill>
                  <a:schemeClr val="tx1"/>
                </a:solidFill>
                <a:effectLst/>
                <a:latin typeface="+mn-lt"/>
              </a:rPr>
              <a:t>Description</a:t>
            </a:r>
            <a:r>
              <a:rPr kumimoji="0" lang="en-US" altLang="en-US" sz="1400" b="1" i="0" u="none" strike="noStrike" cap="none" normalizeH="0" baseline="0" dirty="0">
                <a:ln>
                  <a:noFill/>
                </a:ln>
                <a:solidFill>
                  <a:schemeClr val="tx1"/>
                </a:solidFill>
                <a:effectLst/>
                <a:latin typeface="+mn-lt"/>
              </a:rPr>
              <a:t>: </a:t>
            </a:r>
            <a:r>
              <a:rPr kumimoji="0" lang="en-US" altLang="en-US" sz="1400" i="0" u="none" strike="noStrike" cap="none" normalizeH="0" baseline="0" dirty="0">
                <a:ln>
                  <a:noFill/>
                </a:ln>
                <a:solidFill>
                  <a:schemeClr val="tx1"/>
                </a:solidFill>
                <a:effectLst/>
                <a:latin typeface="+mn-lt"/>
              </a:rPr>
              <a:t>Hive Query Language (HQL) was used to explore the dataset. Key insights were derived on attributes like operating systems, battery capacities, and brand price distributions.</a:t>
            </a:r>
          </a:p>
          <a:p>
            <a:pPr marL="0" indent="0" eaLnBrk="0" fontAlgn="base" hangingPunct="0">
              <a:spcBef>
                <a:spcPct val="0"/>
              </a:spcBef>
              <a:spcAft>
                <a:spcPct val="0"/>
              </a:spcAft>
              <a:buNone/>
            </a:pPr>
            <a:endParaRPr lang="en-US" sz="1400" dirty="0">
              <a:latin typeface="+mn-lt"/>
            </a:endParaRPr>
          </a:p>
          <a:p>
            <a:pPr eaLnBrk="0" fontAlgn="base" hangingPunct="0">
              <a:spcBef>
                <a:spcPct val="0"/>
              </a:spcBef>
              <a:spcAft>
                <a:spcPct val="0"/>
              </a:spcAft>
              <a:buFont typeface="Wingdings" panose="05000000000000000000" pitchFamily="2" charset="2"/>
              <a:buChar char="Ø"/>
            </a:pPr>
            <a:endParaRPr lang="en-US" altLang="en-US" sz="1400" i="1" dirty="0">
              <a:latin typeface="+mn-lt"/>
            </a:endParaRPr>
          </a:p>
          <a:p>
            <a:pPr marL="628650" lvl="1" eaLnBrk="0" fontAlgn="base" hangingPunct="0">
              <a:spcBef>
                <a:spcPct val="0"/>
              </a:spcBef>
              <a:spcAft>
                <a:spcPct val="0"/>
              </a:spcAft>
              <a:buFont typeface="Wingdings" panose="05000000000000000000" pitchFamily="2" charset="2"/>
              <a:buChar char="Ø"/>
            </a:pPr>
            <a:endParaRPr lang="en-US" altLang="en-US" sz="1400" dirty="0">
              <a:latin typeface="+mn-lt"/>
            </a:endParaRPr>
          </a:p>
        </p:txBody>
      </p:sp>
    </p:spTree>
    <p:extLst>
      <p:ext uri="{BB962C8B-B14F-4D97-AF65-F5344CB8AC3E}">
        <p14:creationId xmlns:p14="http://schemas.microsoft.com/office/powerpoint/2010/main" val="103284019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2.77778E-6 0.00123 L 0.01337 0.03056 " pathEditMode="relative" rAng="0" ptsTypes="AA" p14:bounceEnd="5091">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14:presetBounceEnd="22000">
                                      <p:stCondLst>
                                        <p:cond delay="0"/>
                                      </p:stCondLst>
                                      <p:childTnLst>
                                        <p:animScale p14:bounceEnd="22000">
                                          <p:cBhvr>
                                            <p:cTn id="18" dur="6000" fill="hold"/>
                                            <p:tgtEl>
                                              <p:spTgt spid="9"/>
                                            </p:tgtEl>
                                          </p:cBhvr>
                                          <p:by x="105000" y="105000"/>
                                        </p:animScale>
                                      </p:childTnLst>
                                    </p:cTn>
                                  </p:par>
                                  <p:par>
                                    <p:cTn id="19" presetID="8" presetClass="emph" presetSubtype="0" repeatCount="indefinite" accel="8000" decel="9000" autoRev="1" fill="hold" nodeType="withEffect">
                                      <p:stCondLst>
                                        <p:cond delay="0"/>
                                      </p:stCondLst>
                                      <p:childTnLst>
                                        <p:animRot by="180000">
                                          <p:cBhvr>
                                            <p:cTn id="20" dur="3250" fill="hold"/>
                                            <p:tgtEl>
                                              <p:spTgt spid="16"/>
                                            </p:tgtEl>
                                            <p:attrNameLst>
                                              <p:attrName>r</p:attrName>
                                            </p:attrNameLst>
                                          </p:cBhvr>
                                        </p:animRot>
                                      </p:childTnLst>
                                    </p:cTn>
                                  </p:par>
                                  <p:par>
                                    <p:cTn id="21"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2"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2.77778E-6 0.00123 L 0.01337 0.03056 " pathEditMode="relative" rAng="0" ptsTypes="AA">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stCondLst>
                                        <p:cond delay="0"/>
                                      </p:stCondLst>
                                      <p:childTnLst>
                                        <p:animScale>
                                          <p:cBhvr>
                                            <p:cTn id="18" dur="6000" fill="hold"/>
                                            <p:tgtEl>
                                              <p:spTgt spid="9"/>
                                            </p:tgtEl>
                                          </p:cBhvr>
                                          <p:by x="105000" y="105000"/>
                                        </p:animScale>
                                      </p:childTnLst>
                                    </p:cTn>
                                  </p:par>
                                  <p:par>
                                    <p:cTn id="19" presetID="8" presetClass="emph" presetSubtype="0" repeatCount="indefinite" accel="8000" decel="9000" autoRev="1" fill="hold" nodeType="withEffect">
                                      <p:stCondLst>
                                        <p:cond delay="0"/>
                                      </p:stCondLst>
                                      <p:childTnLst>
                                        <p:animRot by="180000">
                                          <p:cBhvr>
                                            <p:cTn id="20" dur="3250" fill="hold"/>
                                            <p:tgtEl>
                                              <p:spTgt spid="16"/>
                                            </p:tgtEl>
                                            <p:attrNameLst>
                                              <p:attrName>r</p:attrName>
                                            </p:attrNameLst>
                                          </p:cBhvr>
                                        </p:animRot>
                                      </p:childTnLst>
                                    </p:cTn>
                                  </p:par>
                                  <p:par>
                                    <p:cTn id="21"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2"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9C82F-BB70-F178-D728-9260A1FDBAE7}"/>
              </a:ext>
            </a:extLst>
          </p:cNvPr>
          <p:cNvSpPr>
            <a:spLocks noGrp="1"/>
          </p:cNvSpPr>
          <p:nvPr>
            <p:ph type="title"/>
          </p:nvPr>
        </p:nvSpPr>
        <p:spPr>
          <a:xfrm>
            <a:off x="180791" y="50085"/>
            <a:ext cx="8078460" cy="727850"/>
          </a:xfrm>
        </p:spPr>
        <p:txBody>
          <a:bodyPr/>
          <a:lstStyle/>
          <a:p>
            <a:r>
              <a:rPr kumimoji="0" lang="en-US" altLang="en-US" sz="2000" b="0" i="1" u="none" strike="noStrike" cap="none" normalizeH="0" baseline="0" dirty="0">
                <a:ln>
                  <a:noFill/>
                </a:ln>
                <a:solidFill>
                  <a:schemeClr val="tx1"/>
                </a:solidFill>
                <a:effectLst/>
                <a:latin typeface="+mn-lt"/>
              </a:rPr>
              <a:t>Query 1</a:t>
            </a:r>
            <a:r>
              <a:rPr kumimoji="0" lang="en-US" altLang="en-US" sz="2000" b="0" i="0" u="none" strike="noStrike" cap="none" normalizeH="0" baseline="0" dirty="0">
                <a:ln>
                  <a:noFill/>
                </a:ln>
                <a:solidFill>
                  <a:schemeClr val="tx1"/>
                </a:solidFill>
                <a:effectLst/>
                <a:latin typeface="+mn-lt"/>
              </a:rPr>
              <a:t>: “</a:t>
            </a:r>
            <a:r>
              <a:rPr lang="en-US" altLang="en-US" sz="2000" dirty="0">
                <a:latin typeface="+mn-lt"/>
              </a:rPr>
              <a:t>Average</a:t>
            </a:r>
            <a:r>
              <a:rPr kumimoji="0" lang="en-US" altLang="en-US" sz="2000" b="0" i="0" u="none" strike="noStrike" cap="none" normalizeH="0" baseline="0" dirty="0">
                <a:ln>
                  <a:noFill/>
                </a:ln>
                <a:solidFill>
                  <a:schemeClr val="tx1"/>
                </a:solidFill>
                <a:effectLst/>
                <a:latin typeface="+mn-lt"/>
              </a:rPr>
              <a:t> of Price for Operating Systems namely Android and IOS"</a:t>
            </a:r>
            <a:endParaRPr lang="en-IN" sz="2000" dirty="0"/>
          </a:p>
        </p:txBody>
      </p:sp>
      <p:sp>
        <p:nvSpPr>
          <p:cNvPr id="3" name="TextBox 2">
            <a:extLst>
              <a:ext uri="{FF2B5EF4-FFF2-40B4-BE49-F238E27FC236}">
                <a16:creationId xmlns:a16="http://schemas.microsoft.com/office/drawing/2014/main" id="{30823930-84B9-C30D-8CBF-1805415AADCA}"/>
              </a:ext>
            </a:extLst>
          </p:cNvPr>
          <p:cNvSpPr txBox="1"/>
          <p:nvPr/>
        </p:nvSpPr>
        <p:spPr>
          <a:xfrm>
            <a:off x="4080793" y="2115967"/>
            <a:ext cx="914400" cy="914400"/>
          </a:xfrm>
          <a:prstGeom prst="rect">
            <a:avLst/>
          </a:prstGeom>
          <a:noFill/>
        </p:spPr>
        <p:txBody>
          <a:bodyPr wrap="square" rtlCol="0">
            <a:spAutoFit/>
          </a:bodyPr>
          <a:lstStyle/>
          <a:p>
            <a:endParaRPr lang="en-IN" dirty="0"/>
          </a:p>
        </p:txBody>
      </p:sp>
      <p:sp>
        <p:nvSpPr>
          <p:cNvPr id="4" name="TextBox 3">
            <a:extLst>
              <a:ext uri="{FF2B5EF4-FFF2-40B4-BE49-F238E27FC236}">
                <a16:creationId xmlns:a16="http://schemas.microsoft.com/office/drawing/2014/main" id="{F8261B0A-2EB6-8A33-5AFC-3E825546E1AF}"/>
              </a:ext>
            </a:extLst>
          </p:cNvPr>
          <p:cNvSpPr txBox="1"/>
          <p:nvPr/>
        </p:nvSpPr>
        <p:spPr>
          <a:xfrm>
            <a:off x="-196482" y="677566"/>
            <a:ext cx="7443670" cy="1292662"/>
          </a:xfrm>
          <a:prstGeom prst="rect">
            <a:avLst/>
          </a:prstGeom>
          <a:noFill/>
        </p:spPr>
        <p:txBody>
          <a:bodyPr wrap="square" rtlCol="0">
            <a:spAutoFit/>
          </a:bodyPr>
          <a:lstStyle/>
          <a:p>
            <a:pPr marL="1085850" lvl="2" indent="-171450" algn="l" eaLnBrk="0" fontAlgn="base" hangingPunct="0">
              <a:spcBef>
                <a:spcPct val="0"/>
              </a:spcBef>
              <a:spcAft>
                <a:spcPct val="0"/>
              </a:spcAft>
              <a:buClrTx/>
              <a:buSzTx/>
              <a:buFont typeface="Wingdings" panose="05000000000000000000" pitchFamily="2" charset="2"/>
              <a:buChar char="Ø"/>
            </a:pPr>
            <a:r>
              <a:rPr kumimoji="0" lang="en-US" altLang="en-US" sz="1400" b="1" i="0" u="none" strike="noStrike" cap="none" normalizeH="0" baseline="0" dirty="0">
                <a:ln>
                  <a:noFill/>
                </a:ln>
                <a:solidFill>
                  <a:schemeClr val="tx1"/>
                </a:solidFill>
                <a:effectLst/>
                <a:latin typeface="+mn-lt"/>
              </a:rPr>
              <a:t>Purpose: To identify market share for each operating system.</a:t>
            </a:r>
          </a:p>
          <a:p>
            <a:pPr marL="1085850" lvl="2" indent="-171450" algn="l" eaLnBrk="0" fontAlgn="base" hangingPunct="0">
              <a:spcBef>
                <a:spcPct val="0"/>
              </a:spcBef>
              <a:spcAft>
                <a:spcPct val="0"/>
              </a:spcAft>
              <a:buClrTx/>
              <a:buSzTx/>
              <a:buFont typeface="Wingdings" panose="05000000000000000000" pitchFamily="2" charset="2"/>
              <a:buChar char="Ø"/>
            </a:pPr>
            <a:r>
              <a:rPr kumimoji="0" lang="en-US" altLang="en-US" sz="1400" b="1" i="0" u="none" strike="noStrike" cap="none" normalizeH="0" baseline="0" dirty="0">
                <a:ln>
                  <a:noFill/>
                </a:ln>
                <a:solidFill>
                  <a:schemeClr val="tx1"/>
                </a:solidFill>
                <a:effectLst/>
                <a:latin typeface="+mn-lt"/>
              </a:rPr>
              <a:t>HQL Query: </a:t>
            </a:r>
            <a:r>
              <a:rPr lang="en-IN" sz="1600" b="1" i="1" dirty="0">
                <a:effectLst/>
                <a:latin typeface="Times New Roman" panose="02020603050405020304" pitchFamily="18" charset="0"/>
                <a:ea typeface="Times New Roman" panose="02020603050405020304" pitchFamily="18" charset="0"/>
              </a:rPr>
              <a:t>"SELECT </a:t>
            </a:r>
            <a:r>
              <a:rPr lang="en-IN" sz="1600" b="1" i="1" dirty="0" err="1">
                <a:effectLst/>
                <a:latin typeface="Times New Roman" panose="02020603050405020304" pitchFamily="18" charset="0"/>
                <a:ea typeface="Times New Roman" panose="02020603050405020304" pitchFamily="18" charset="0"/>
              </a:rPr>
              <a:t>Operating_System_Type</a:t>
            </a:r>
            <a:r>
              <a:rPr lang="en-IN" sz="1600" b="1" i="1" dirty="0">
                <a:effectLst/>
                <a:latin typeface="Times New Roman" panose="02020603050405020304" pitchFamily="18" charset="0"/>
                <a:ea typeface="Times New Roman" panose="02020603050405020304" pitchFamily="18" charset="0"/>
              </a:rPr>
              <a:t>, AVG(Price) AS </a:t>
            </a:r>
            <a:r>
              <a:rPr lang="en-IN" sz="1600" b="1" i="1" dirty="0" err="1">
                <a:effectLst/>
                <a:latin typeface="Times New Roman" panose="02020603050405020304" pitchFamily="18" charset="0"/>
                <a:ea typeface="Times New Roman" panose="02020603050405020304" pitchFamily="18" charset="0"/>
              </a:rPr>
              <a:t>avg_price</a:t>
            </a:r>
            <a:r>
              <a:rPr lang="en-IN" sz="1600" b="1" i="1" dirty="0">
                <a:effectLst/>
                <a:latin typeface="Times New Roman" panose="02020603050405020304" pitchFamily="18" charset="0"/>
                <a:ea typeface="Times New Roman" panose="02020603050405020304" pitchFamily="18" charset="0"/>
              </a:rPr>
              <a:t> FROM </a:t>
            </a:r>
            <a:r>
              <a:rPr lang="en-IN" sz="1600" b="1" i="1" dirty="0" err="1">
                <a:effectLst/>
                <a:latin typeface="Times New Roman" panose="02020603050405020304" pitchFamily="18" charset="0"/>
                <a:ea typeface="Times New Roman" panose="02020603050405020304" pitchFamily="18" charset="0"/>
              </a:rPr>
              <a:t>mobile_data</a:t>
            </a:r>
            <a:r>
              <a:rPr lang="en-IN" sz="1600" b="1" i="1" dirty="0">
                <a:effectLst/>
                <a:latin typeface="Times New Roman" panose="02020603050405020304" pitchFamily="18" charset="0"/>
                <a:ea typeface="Times New Roman" panose="02020603050405020304" pitchFamily="18" charset="0"/>
              </a:rPr>
              <a:t> WHERE </a:t>
            </a:r>
            <a:r>
              <a:rPr lang="en-IN" sz="1600" b="1" i="1" dirty="0" err="1">
                <a:effectLst/>
                <a:latin typeface="Times New Roman" panose="02020603050405020304" pitchFamily="18" charset="0"/>
                <a:ea typeface="Times New Roman" panose="02020603050405020304" pitchFamily="18" charset="0"/>
              </a:rPr>
              <a:t>Operating_System_Type</a:t>
            </a:r>
            <a:r>
              <a:rPr lang="en-IN" sz="1600" b="1" i="1" dirty="0">
                <a:effectLst/>
                <a:latin typeface="Times New Roman" panose="02020603050405020304" pitchFamily="18" charset="0"/>
                <a:ea typeface="Times New Roman" panose="02020603050405020304" pitchFamily="18" charset="0"/>
              </a:rPr>
              <a:t> IN ('Android', 'iOS') GROUP BY </a:t>
            </a:r>
            <a:r>
              <a:rPr lang="en-IN" sz="1600" b="1" i="1" dirty="0" err="1">
                <a:effectLst/>
                <a:latin typeface="Times New Roman" panose="02020603050405020304" pitchFamily="18" charset="0"/>
                <a:ea typeface="Times New Roman" panose="02020603050405020304" pitchFamily="18" charset="0"/>
              </a:rPr>
              <a:t>Operating_System_Type</a:t>
            </a:r>
            <a:r>
              <a:rPr lang="en-IN" sz="1600" b="1" i="1" dirty="0">
                <a:effectLst/>
                <a:latin typeface="Times New Roman" panose="02020603050405020304" pitchFamily="18" charset="0"/>
                <a:ea typeface="Times New Roman" panose="02020603050405020304" pitchFamily="18" charset="0"/>
              </a:rPr>
              <a:t>;“</a:t>
            </a:r>
          </a:p>
          <a:p>
            <a:pPr marL="1085850" lvl="2" indent="-171450" algn="l" eaLnBrk="0" fontAlgn="base" hangingPunct="0">
              <a:spcBef>
                <a:spcPct val="0"/>
              </a:spcBef>
              <a:spcAft>
                <a:spcPct val="0"/>
              </a:spcAft>
              <a:buClrTx/>
              <a:buSzTx/>
              <a:buFont typeface="Wingdings" panose="05000000000000000000" pitchFamily="2" charset="2"/>
              <a:buChar char="Ø"/>
            </a:pPr>
            <a:endParaRPr lang="en-IN" sz="1600" b="1" i="1" dirty="0">
              <a:effectLst/>
              <a:latin typeface="Times New Roman" panose="02020603050405020304" pitchFamily="18" charset="0"/>
              <a:ea typeface="Times New Roman" panose="02020603050405020304" pitchFamily="18" charset="0"/>
            </a:endParaRPr>
          </a:p>
        </p:txBody>
      </p:sp>
      <p:pic>
        <p:nvPicPr>
          <p:cNvPr id="6" name="Picture 5">
            <a:extLst>
              <a:ext uri="{FF2B5EF4-FFF2-40B4-BE49-F238E27FC236}">
                <a16:creationId xmlns:a16="http://schemas.microsoft.com/office/drawing/2014/main" id="{6A899882-3C50-4A8E-48F3-0CDB51DA7C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791" y="1804422"/>
            <a:ext cx="5501515" cy="3288993"/>
          </a:xfrm>
          <a:prstGeom prst="rect">
            <a:avLst/>
          </a:prstGeom>
        </p:spPr>
      </p:pic>
      <p:sp>
        <p:nvSpPr>
          <p:cNvPr id="7" name="TextBox 6">
            <a:extLst>
              <a:ext uri="{FF2B5EF4-FFF2-40B4-BE49-F238E27FC236}">
                <a16:creationId xmlns:a16="http://schemas.microsoft.com/office/drawing/2014/main" id="{313178A2-E6F4-DCA0-40DA-C5E1B9A05C84}"/>
              </a:ext>
            </a:extLst>
          </p:cNvPr>
          <p:cNvSpPr txBox="1"/>
          <p:nvPr/>
        </p:nvSpPr>
        <p:spPr>
          <a:xfrm>
            <a:off x="5682307" y="1804422"/>
            <a:ext cx="2969911" cy="2451890"/>
          </a:xfrm>
          <a:prstGeom prst="rect">
            <a:avLst/>
          </a:prstGeom>
          <a:noFill/>
        </p:spPr>
        <p:txBody>
          <a:bodyPr wrap="square" rtlCol="0">
            <a:spAutoFit/>
          </a:bodyPr>
          <a:lstStyle/>
          <a:p>
            <a:pPr>
              <a:lnSpc>
                <a:spcPct val="107000"/>
              </a:lnSpc>
              <a:spcAft>
                <a:spcPts val="800"/>
              </a:spcAft>
            </a:pPr>
            <a:r>
              <a:rPr lang="en-IN" sz="1600" b="1" dirty="0">
                <a:effectLst/>
                <a:latin typeface="Times New Roman" panose="02020603050405020304" pitchFamily="18" charset="0"/>
                <a:ea typeface="Times New Roman" panose="02020603050405020304" pitchFamily="18" charset="0"/>
                <a:cs typeface="Book Antiqua" panose="02040602050305030304" pitchFamily="18" charset="0"/>
              </a:rPr>
              <a:t>Insight</a:t>
            </a:r>
            <a:r>
              <a:rPr lang="en-IN" sz="1600" dirty="0">
                <a:effectLst/>
                <a:latin typeface="Times New Roman" panose="02020603050405020304" pitchFamily="18" charset="0"/>
                <a:ea typeface="Times New Roman" panose="02020603050405020304" pitchFamily="18" charset="0"/>
                <a:cs typeface="Book Antiqua" panose="02040602050305030304" pitchFamily="18" charset="0"/>
              </a:rPr>
              <a:t>: The results reveal a clear price distinction between Android and iOS phones, with iOS devices typically priced higher. This suggests that iOS targets a more premium market segment, while Android devices offer a wider price range, catering to various consumer budgets. </a:t>
            </a:r>
            <a:endParaRPr lang="en-IN" sz="1600" dirty="0">
              <a:effectLst/>
              <a:latin typeface="Book Antiqua" panose="02040602050305030304" pitchFamily="18" charset="0"/>
              <a:ea typeface="Book Antiqua" panose="02040602050305030304" pitchFamily="18" charset="0"/>
              <a:cs typeface="Book Antiqua" panose="02040602050305030304" pitchFamily="18" charset="0"/>
            </a:endParaRPr>
          </a:p>
        </p:txBody>
      </p:sp>
    </p:spTree>
    <p:extLst>
      <p:ext uri="{BB962C8B-B14F-4D97-AF65-F5344CB8AC3E}">
        <p14:creationId xmlns:p14="http://schemas.microsoft.com/office/powerpoint/2010/main" val="30598387"/>
      </p:ext>
    </p:extLst>
  </p:cSld>
  <p:clrMapOvr>
    <a:masterClrMapping/>
  </p:clrMapOvr>
</p:sld>
</file>

<file path=ppt/theme/theme1.xml><?xml version="1.0" encoding="utf-8"?>
<a:theme xmlns:a="http://schemas.openxmlformats.org/drawingml/2006/main" name="Motion Graphics App Pitch Deck by Slidesgo">
  <a:themeElements>
    <a:clrScheme name="Personalizado 10">
      <a:dk1>
        <a:srgbClr val="36174D"/>
      </a:dk1>
      <a:lt1>
        <a:sysClr val="window" lastClr="FFFFFF"/>
      </a:lt1>
      <a:dk2>
        <a:srgbClr val="63298F"/>
      </a:dk2>
      <a:lt2>
        <a:srgbClr val="998DDF"/>
      </a:lt2>
      <a:accent1>
        <a:srgbClr val="C6B8EB"/>
      </a:accent1>
      <a:accent2>
        <a:srgbClr val="F3BB30"/>
      </a:accent2>
      <a:accent3>
        <a:srgbClr val="BAD6F1"/>
      </a:accent3>
      <a:accent4>
        <a:srgbClr val="FF8BFF"/>
      </a:accent4>
      <a:accent5>
        <a:srgbClr val="FFFFFF"/>
      </a:accent5>
      <a:accent6>
        <a:srgbClr val="FFFFFF"/>
      </a:accent6>
      <a:hlink>
        <a:srgbClr val="36174D"/>
      </a:hlink>
      <a:folHlink>
        <a:srgbClr val="36174D"/>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355</TotalTime>
  <Words>2550</Words>
  <Application>Microsoft Office PowerPoint</Application>
  <PresentationFormat>On-screen Show (16:9)</PresentationFormat>
  <Paragraphs>132</Paragraphs>
  <Slides>20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Book Antiqua</vt:lpstr>
      <vt:lpstr>Calibri</vt:lpstr>
      <vt:lpstr>Manrope Medium</vt:lpstr>
      <vt:lpstr>Staatliches</vt:lpstr>
      <vt:lpstr>Symbol</vt:lpstr>
      <vt:lpstr>Times New Roman</vt:lpstr>
      <vt:lpstr>Wingdings</vt:lpstr>
      <vt:lpstr>Motion Graphics App Pitch Deck by Slidesgo</vt:lpstr>
      <vt:lpstr>Mobile data analysis </vt:lpstr>
      <vt:lpstr>PowerPoint Presentation</vt:lpstr>
      <vt:lpstr>1. Introduction</vt:lpstr>
      <vt:lpstr>PowerPoint Presentation</vt:lpstr>
      <vt:lpstr>3. Tools &amp; Technologies</vt:lpstr>
      <vt:lpstr>PowerPoint Presentation</vt:lpstr>
      <vt:lpstr>PowerPoint Presentation</vt:lpstr>
      <vt:lpstr>PowerPoint Presentation</vt:lpstr>
      <vt:lpstr>Query 1: “Average of Price for Operating Systems namely Android and IOS"</vt:lpstr>
      <vt:lpstr>Query 2: “Top 3 brands by total sales value"</vt:lpstr>
      <vt:lpstr>PowerPoint Presentation</vt:lpstr>
      <vt:lpstr>Query 4: 5G availability based on their price    </vt:lpstr>
      <vt:lpstr>Query 5 : Average Price of the Mobiles phones in India: </vt:lpstr>
      <vt:lpstr>Data Visualization </vt:lpstr>
      <vt:lpstr>Description: A bar chart displaying the top three brands with the highest total sales value to identify leading brands in revenue. </vt:lpstr>
      <vt:lpstr>Proportion of 5G and Non-5G Phones: </vt:lpstr>
      <vt:lpstr>Density Plot of Phone Prices</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HP</dc:creator>
  <cp:lastModifiedBy>Muchumarri Vikram</cp:lastModifiedBy>
  <cp:revision>4</cp:revision>
  <dcterms:created xsi:type="dcterms:W3CDTF">2021-10-12T08:06:43Z</dcterms:created>
  <dcterms:modified xsi:type="dcterms:W3CDTF">2024-11-13T12:52:09Z</dcterms:modified>
</cp:coreProperties>
</file>

<file path=docProps/thumbnail.jpeg>
</file>